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70" r:id="rId8"/>
    <p:sldId id="266" r:id="rId9"/>
    <p:sldId id="271" r:id="rId10"/>
    <p:sldId id="267" r:id="rId11"/>
    <p:sldId id="269" r:id="rId12"/>
    <p:sldId id="257" r:id="rId13"/>
    <p:sldId id="259" r:id="rId14"/>
    <p:sldId id="276" r:id="rId15"/>
    <p:sldId id="278" r:id="rId16"/>
    <p:sldId id="282" r:id="rId17"/>
    <p:sldId id="283" r:id="rId18"/>
    <p:sldId id="284" r:id="rId19"/>
    <p:sldId id="285" r:id="rId20"/>
    <p:sldId id="286" r:id="rId21"/>
    <p:sldId id="281" r:id="rId22"/>
    <p:sldId id="287" r:id="rId23"/>
    <p:sldId id="288" r:id="rId24"/>
    <p:sldId id="289" r:id="rId25"/>
    <p:sldId id="290" r:id="rId26"/>
    <p:sldId id="277" r:id="rId27"/>
    <p:sldId id="280" r:id="rId28"/>
    <p:sldId id="275" r:id="rId29"/>
    <p:sldId id="260" r:id="rId30"/>
    <p:sldId id="272" r:id="rId31"/>
    <p:sldId id="273" r:id="rId32"/>
    <p:sldId id="291" r:id="rId33"/>
    <p:sldId id="292" r:id="rId34"/>
    <p:sldId id="293" r:id="rId35"/>
    <p:sldId id="294" r:id="rId36"/>
    <p:sldId id="297" r:id="rId37"/>
    <p:sldId id="295" r:id="rId38"/>
    <p:sldId id="29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B20CB-0741-4AA2-B54D-F14544528E4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AD530EA-E63C-4A00-9F5B-31B93EB0BA3A}">
      <dgm:prSet phldrT="[Text]" custT="1"/>
      <dgm:spPr/>
      <dgm:t>
        <a:bodyPr/>
        <a:lstStyle/>
        <a:p>
          <a:r>
            <a:rPr lang="fa-IR" sz="2800" b="1" dirty="0">
              <a:cs typeface="B Nazanin" panose="00000400000000000000" pitchFamily="2" charset="-78"/>
            </a:rPr>
            <a:t>کاربرد </a:t>
          </a:r>
        </a:p>
        <a:p>
          <a:r>
            <a:rPr lang="en-US" sz="2800" b="1" dirty="0">
              <a:cs typeface="B Nazanin" panose="00000400000000000000" pitchFamily="2" charset="-78"/>
            </a:rPr>
            <a:t>VO2max</a:t>
          </a:r>
        </a:p>
      </dgm:t>
    </dgm:pt>
    <dgm:pt modelId="{46F00ECD-557B-4AA4-A19D-A8E7E6E86CE7}" type="parTrans" cxnId="{AE21577A-F898-41B6-B03B-94022AAFB178}">
      <dgm:prSet/>
      <dgm:spPr/>
      <dgm:t>
        <a:bodyPr/>
        <a:lstStyle/>
        <a:p>
          <a:endParaRPr lang="en-US">
            <a:cs typeface="B Nazanin" panose="00000400000000000000" pitchFamily="2" charset="-78"/>
          </a:endParaRPr>
        </a:p>
      </dgm:t>
    </dgm:pt>
    <dgm:pt modelId="{FF6CF4F2-5E0C-4F65-97B6-6DC8BC540786}" type="sibTrans" cxnId="{AE21577A-F898-41B6-B03B-94022AAFB178}">
      <dgm:prSet/>
      <dgm:spPr/>
      <dgm:t>
        <a:bodyPr/>
        <a:lstStyle/>
        <a:p>
          <a:endParaRPr lang="en-US">
            <a:cs typeface="B Nazanin" panose="00000400000000000000" pitchFamily="2" charset="-78"/>
          </a:endParaRPr>
        </a:p>
      </dgm:t>
    </dgm:pt>
    <dgm:pt modelId="{537F7EA3-2810-4974-AD58-CDFC484E8DD5}">
      <dgm:prSet phldrT="[Text]"/>
      <dgm:spPr/>
      <dgm:t>
        <a:bodyPr/>
        <a:lstStyle/>
        <a:p>
          <a:r>
            <a:rPr lang="fa-IR" b="1" dirty="0">
              <a:cs typeface="B Nazanin" panose="00000400000000000000" pitchFamily="2" charset="-78"/>
            </a:rPr>
            <a:t>ورزش</a:t>
          </a:r>
        </a:p>
        <a:p>
          <a:r>
            <a:rPr lang="fa-IR" b="1" dirty="0">
              <a:solidFill>
                <a:schemeClr val="bg1"/>
              </a:solidFill>
              <a:cs typeface="B Nazanin" panose="00000400000000000000" pitchFamily="2" charset="-78"/>
            </a:rPr>
            <a:t>شاخصی برای ظرفیت استقامت ورزشکاران . نشان دهنده حد بالایی آمادگی هوازی. </a:t>
          </a:r>
          <a:endParaRPr lang="en-US" b="1" dirty="0">
            <a:cs typeface="B Nazanin" panose="00000400000000000000" pitchFamily="2" charset="-78"/>
          </a:endParaRPr>
        </a:p>
      </dgm:t>
    </dgm:pt>
    <dgm:pt modelId="{0E3313D1-DC35-4074-95EC-180C39E2AD7E}" type="parTrans" cxnId="{46CD01EA-FE05-4159-8D51-C6299E32678D}">
      <dgm:prSet/>
      <dgm:spPr/>
      <dgm:t>
        <a:bodyPr/>
        <a:lstStyle/>
        <a:p>
          <a:endParaRPr lang="en-US" b="1">
            <a:cs typeface="B Nazanin" panose="00000400000000000000" pitchFamily="2" charset="-78"/>
          </a:endParaRPr>
        </a:p>
      </dgm:t>
    </dgm:pt>
    <dgm:pt modelId="{21F3CDD8-3C0F-4088-A91F-1771C6048D4A}" type="sibTrans" cxnId="{46CD01EA-FE05-4159-8D51-C6299E32678D}">
      <dgm:prSet/>
      <dgm:spPr/>
      <dgm:t>
        <a:bodyPr/>
        <a:lstStyle/>
        <a:p>
          <a:endParaRPr lang="en-US">
            <a:cs typeface="B Nazanin" panose="00000400000000000000" pitchFamily="2" charset="-78"/>
          </a:endParaRPr>
        </a:p>
      </dgm:t>
    </dgm:pt>
    <dgm:pt modelId="{A0FA41DA-D22D-4AE6-8587-0F41C905871F}">
      <dgm:prSet phldrT="[Text]"/>
      <dgm:spPr/>
      <dgm:t>
        <a:bodyPr/>
        <a:lstStyle/>
        <a:p>
          <a:r>
            <a:rPr lang="fa-IR" b="1" dirty="0">
              <a:cs typeface="B Nazanin" panose="00000400000000000000" pitchFamily="2" charset="-78"/>
            </a:rPr>
            <a:t>پزشکی</a:t>
          </a:r>
        </a:p>
        <a:p>
          <a:r>
            <a:rPr lang="fa-IR" b="1" dirty="0">
              <a:solidFill>
                <a:schemeClr val="bg1"/>
              </a:solidFill>
              <a:cs typeface="B Nazanin" panose="00000400000000000000" pitchFamily="2" charset="-78"/>
            </a:rPr>
            <a:t>معیاری برای تخمین خطر بیماری در یک فرد</a:t>
          </a:r>
          <a:endParaRPr lang="en-US" b="1" dirty="0">
            <a:cs typeface="B Nazanin" panose="00000400000000000000" pitchFamily="2" charset="-78"/>
          </a:endParaRPr>
        </a:p>
      </dgm:t>
    </dgm:pt>
    <dgm:pt modelId="{31DC9571-A5AB-4419-AEDB-FE0E011488DC}" type="parTrans" cxnId="{137013A2-14EA-41BE-84E5-E9CBDB4A9115}">
      <dgm:prSet/>
      <dgm:spPr/>
      <dgm:t>
        <a:bodyPr/>
        <a:lstStyle/>
        <a:p>
          <a:endParaRPr lang="en-US" b="1">
            <a:cs typeface="B Nazanin" panose="00000400000000000000" pitchFamily="2" charset="-78"/>
          </a:endParaRPr>
        </a:p>
      </dgm:t>
    </dgm:pt>
    <dgm:pt modelId="{913E5AE2-B5AA-4010-8750-3EEF0764B824}" type="sibTrans" cxnId="{137013A2-14EA-41BE-84E5-E9CBDB4A9115}">
      <dgm:prSet/>
      <dgm:spPr/>
      <dgm:t>
        <a:bodyPr/>
        <a:lstStyle/>
        <a:p>
          <a:endParaRPr lang="en-US">
            <a:cs typeface="B Nazanin" panose="00000400000000000000" pitchFamily="2" charset="-78"/>
          </a:endParaRPr>
        </a:p>
      </dgm:t>
    </dgm:pt>
    <dgm:pt modelId="{00DB8BBE-ABE2-41EC-802F-5F2633CF153C}">
      <dgm:prSet custT="1"/>
      <dgm:spPr/>
      <dgm:t>
        <a:bodyPr/>
        <a:lstStyle/>
        <a:p>
          <a:r>
            <a:rPr lang="fa-IR" sz="2000" b="1" dirty="0">
              <a:cs typeface="B Nazanin" panose="00000400000000000000" pitchFamily="2" charset="-78"/>
            </a:rPr>
            <a:t>پزشکی</a:t>
          </a:r>
        </a:p>
        <a:p>
          <a:r>
            <a:rPr lang="fa-IR" sz="2000" b="1" dirty="0">
              <a:cs typeface="B Nazanin" panose="00000400000000000000" pitchFamily="2" charset="-78"/>
            </a:rPr>
            <a:t>معیاری برای تخمین خطر بیماری</a:t>
          </a:r>
          <a:endParaRPr lang="en-US" sz="2000" b="1" dirty="0">
            <a:cs typeface="B Nazanin" panose="00000400000000000000" pitchFamily="2" charset="-78"/>
          </a:endParaRPr>
        </a:p>
      </dgm:t>
    </dgm:pt>
    <dgm:pt modelId="{54F7D1CF-5448-404F-8E75-9CA89B56D1A9}" type="parTrans" cxnId="{369D38B9-3FF7-4187-A5B7-AFB724A2E65B}">
      <dgm:prSet/>
      <dgm:spPr/>
      <dgm:t>
        <a:bodyPr/>
        <a:lstStyle/>
        <a:p>
          <a:endParaRPr lang="en-US" b="1">
            <a:cs typeface="B Nazanin" panose="00000400000000000000" pitchFamily="2" charset="-78"/>
          </a:endParaRPr>
        </a:p>
      </dgm:t>
    </dgm:pt>
    <dgm:pt modelId="{1D256436-0E84-4135-A299-9A714670C6DB}" type="sibTrans" cxnId="{369D38B9-3FF7-4187-A5B7-AFB724A2E65B}">
      <dgm:prSet/>
      <dgm:spPr/>
      <dgm:t>
        <a:bodyPr/>
        <a:lstStyle/>
        <a:p>
          <a:endParaRPr lang="en-US">
            <a:cs typeface="B Nazanin" panose="00000400000000000000" pitchFamily="2" charset="-78"/>
          </a:endParaRPr>
        </a:p>
      </dgm:t>
    </dgm:pt>
    <dgm:pt modelId="{7664118C-46B7-411E-A9B6-DBBCF591465E}">
      <dgm:prSet/>
      <dgm:spPr/>
      <dgm:t>
        <a:bodyPr/>
        <a:lstStyle/>
        <a:p>
          <a:r>
            <a:rPr lang="fa-IR" b="1" dirty="0">
              <a:solidFill>
                <a:schemeClr val="bg1"/>
              </a:solidFill>
              <a:cs typeface="B Nazanin" panose="00000400000000000000" pitchFamily="2" charset="-78"/>
            </a:rPr>
            <a:t>طراحی برنامه‌های تمرینی کارآمد برای به حداکثر رساندن عملکرد، به حداقل رساندن آسیب و خستگی ورزشکاران </a:t>
          </a:r>
          <a:endParaRPr lang="en-US" b="1" dirty="0">
            <a:cs typeface="B Nazanin" panose="00000400000000000000" pitchFamily="2" charset="-78"/>
          </a:endParaRPr>
        </a:p>
      </dgm:t>
    </dgm:pt>
    <dgm:pt modelId="{F08DB715-339A-418C-8B71-9C3CFAD6199A}" type="parTrans" cxnId="{08591CE2-88B3-4122-999E-A4ABE7DDA95B}">
      <dgm:prSet/>
      <dgm:spPr/>
      <dgm:t>
        <a:bodyPr/>
        <a:lstStyle/>
        <a:p>
          <a:endParaRPr lang="en-US" b="1">
            <a:cs typeface="B Nazanin" panose="00000400000000000000" pitchFamily="2" charset="-78"/>
          </a:endParaRPr>
        </a:p>
      </dgm:t>
    </dgm:pt>
    <dgm:pt modelId="{965CE4D7-02D1-434A-89B6-74A6D8FD2BC5}" type="sibTrans" cxnId="{08591CE2-88B3-4122-999E-A4ABE7DDA95B}">
      <dgm:prSet/>
      <dgm:spPr/>
      <dgm:t>
        <a:bodyPr/>
        <a:lstStyle/>
        <a:p>
          <a:endParaRPr lang="en-US">
            <a:cs typeface="B Nazanin" panose="00000400000000000000" pitchFamily="2" charset="-78"/>
          </a:endParaRPr>
        </a:p>
      </dgm:t>
    </dgm:pt>
    <dgm:pt modelId="{0A26FCE8-306B-4D44-8B3D-02560F88C686}" type="pres">
      <dgm:prSet presAssocID="{518B20CB-0741-4AA2-B54D-F14544528E4C}" presName="hierChild1" presStyleCnt="0">
        <dgm:presLayoutVars>
          <dgm:orgChart val="1"/>
          <dgm:chPref val="1"/>
          <dgm:dir/>
          <dgm:animOne val="branch"/>
          <dgm:animLvl val="lvl"/>
          <dgm:resizeHandles/>
        </dgm:presLayoutVars>
      </dgm:prSet>
      <dgm:spPr/>
      <dgm:t>
        <a:bodyPr/>
        <a:lstStyle/>
        <a:p>
          <a:endParaRPr lang="en-US"/>
        </a:p>
      </dgm:t>
    </dgm:pt>
    <dgm:pt modelId="{DAF23EBC-8257-4B9F-9D6F-603DAEB4E259}" type="pres">
      <dgm:prSet presAssocID="{3AD530EA-E63C-4A00-9F5B-31B93EB0BA3A}" presName="hierRoot1" presStyleCnt="0">
        <dgm:presLayoutVars>
          <dgm:hierBranch val="init"/>
        </dgm:presLayoutVars>
      </dgm:prSet>
      <dgm:spPr/>
    </dgm:pt>
    <dgm:pt modelId="{CACA3F16-98C7-4FB4-A42C-9EBBC8C368C7}" type="pres">
      <dgm:prSet presAssocID="{3AD530EA-E63C-4A00-9F5B-31B93EB0BA3A}" presName="rootComposite1" presStyleCnt="0"/>
      <dgm:spPr/>
    </dgm:pt>
    <dgm:pt modelId="{5537AC47-262E-45F1-AEF1-DA4DA3DDB675}" type="pres">
      <dgm:prSet presAssocID="{3AD530EA-E63C-4A00-9F5B-31B93EB0BA3A}" presName="rootText1" presStyleLbl="node0" presStyleIdx="0" presStyleCnt="1" custScaleX="181465" custScaleY="76185">
        <dgm:presLayoutVars>
          <dgm:chPref val="3"/>
        </dgm:presLayoutVars>
      </dgm:prSet>
      <dgm:spPr/>
      <dgm:t>
        <a:bodyPr/>
        <a:lstStyle/>
        <a:p>
          <a:endParaRPr lang="en-US"/>
        </a:p>
      </dgm:t>
    </dgm:pt>
    <dgm:pt modelId="{45AB6FE6-7871-4CA8-A71B-E174A88C316C}" type="pres">
      <dgm:prSet presAssocID="{3AD530EA-E63C-4A00-9F5B-31B93EB0BA3A}" presName="rootConnector1" presStyleLbl="node1" presStyleIdx="0" presStyleCnt="0"/>
      <dgm:spPr/>
      <dgm:t>
        <a:bodyPr/>
        <a:lstStyle/>
        <a:p>
          <a:endParaRPr lang="en-US"/>
        </a:p>
      </dgm:t>
    </dgm:pt>
    <dgm:pt modelId="{6BA44F0F-4E70-4FEF-B14B-F6FE49BCE85D}" type="pres">
      <dgm:prSet presAssocID="{3AD530EA-E63C-4A00-9F5B-31B93EB0BA3A}" presName="hierChild2" presStyleCnt="0"/>
      <dgm:spPr/>
    </dgm:pt>
    <dgm:pt modelId="{31878531-1428-4AB8-AF0C-C767A541B8AD}" type="pres">
      <dgm:prSet presAssocID="{0E3313D1-DC35-4074-95EC-180C39E2AD7E}" presName="Name37" presStyleLbl="parChTrans1D2" presStyleIdx="0" presStyleCnt="2"/>
      <dgm:spPr/>
      <dgm:t>
        <a:bodyPr/>
        <a:lstStyle/>
        <a:p>
          <a:endParaRPr lang="en-US"/>
        </a:p>
      </dgm:t>
    </dgm:pt>
    <dgm:pt modelId="{DC2FB1C9-EE1F-4F85-B5CA-9F45A3CA6A6E}" type="pres">
      <dgm:prSet presAssocID="{537F7EA3-2810-4974-AD58-CDFC484E8DD5}" presName="hierRoot2" presStyleCnt="0">
        <dgm:presLayoutVars>
          <dgm:hierBranch val="init"/>
        </dgm:presLayoutVars>
      </dgm:prSet>
      <dgm:spPr/>
    </dgm:pt>
    <dgm:pt modelId="{F121DFBD-22BE-4B37-8CFC-60DA3CEE5136}" type="pres">
      <dgm:prSet presAssocID="{537F7EA3-2810-4974-AD58-CDFC484E8DD5}" presName="rootComposite" presStyleCnt="0"/>
      <dgm:spPr/>
    </dgm:pt>
    <dgm:pt modelId="{69BF83A9-50E4-4489-A4CF-D820357726EF}" type="pres">
      <dgm:prSet presAssocID="{537F7EA3-2810-4974-AD58-CDFC484E8DD5}" presName="rootText" presStyleLbl="node2" presStyleIdx="0" presStyleCnt="2">
        <dgm:presLayoutVars>
          <dgm:chPref val="3"/>
        </dgm:presLayoutVars>
      </dgm:prSet>
      <dgm:spPr/>
      <dgm:t>
        <a:bodyPr/>
        <a:lstStyle/>
        <a:p>
          <a:endParaRPr lang="en-US"/>
        </a:p>
      </dgm:t>
    </dgm:pt>
    <dgm:pt modelId="{052938D3-8412-4D9A-8971-3112CFE8AD7A}" type="pres">
      <dgm:prSet presAssocID="{537F7EA3-2810-4974-AD58-CDFC484E8DD5}" presName="rootConnector" presStyleLbl="node2" presStyleIdx="0" presStyleCnt="2"/>
      <dgm:spPr/>
      <dgm:t>
        <a:bodyPr/>
        <a:lstStyle/>
        <a:p>
          <a:endParaRPr lang="en-US"/>
        </a:p>
      </dgm:t>
    </dgm:pt>
    <dgm:pt modelId="{E5447EA2-3DC7-4F9C-B84A-F6B41DE15A95}" type="pres">
      <dgm:prSet presAssocID="{537F7EA3-2810-4974-AD58-CDFC484E8DD5}" presName="hierChild4" presStyleCnt="0"/>
      <dgm:spPr/>
    </dgm:pt>
    <dgm:pt modelId="{E81717C2-4703-467D-84B7-14675A468F52}" type="pres">
      <dgm:prSet presAssocID="{F08DB715-339A-418C-8B71-9C3CFAD6199A}" presName="Name37" presStyleLbl="parChTrans1D3" presStyleIdx="0" presStyleCnt="2"/>
      <dgm:spPr/>
      <dgm:t>
        <a:bodyPr/>
        <a:lstStyle/>
        <a:p>
          <a:endParaRPr lang="en-US"/>
        </a:p>
      </dgm:t>
    </dgm:pt>
    <dgm:pt modelId="{EC1CA1A7-3271-444E-904E-648D15C06E85}" type="pres">
      <dgm:prSet presAssocID="{7664118C-46B7-411E-A9B6-DBBCF591465E}" presName="hierRoot2" presStyleCnt="0">
        <dgm:presLayoutVars>
          <dgm:hierBranch val="init"/>
        </dgm:presLayoutVars>
      </dgm:prSet>
      <dgm:spPr/>
    </dgm:pt>
    <dgm:pt modelId="{C06433B4-2A29-4FFA-96C1-FFBC2AD7D771}" type="pres">
      <dgm:prSet presAssocID="{7664118C-46B7-411E-A9B6-DBBCF591465E}" presName="rootComposite" presStyleCnt="0"/>
      <dgm:spPr/>
    </dgm:pt>
    <dgm:pt modelId="{ECD7D0F4-58A9-47B5-B318-41636F5B872C}" type="pres">
      <dgm:prSet presAssocID="{7664118C-46B7-411E-A9B6-DBBCF591465E}" presName="rootText" presStyleLbl="node3" presStyleIdx="0" presStyleCnt="2" custScaleX="181656">
        <dgm:presLayoutVars>
          <dgm:chPref val="3"/>
        </dgm:presLayoutVars>
      </dgm:prSet>
      <dgm:spPr/>
      <dgm:t>
        <a:bodyPr/>
        <a:lstStyle/>
        <a:p>
          <a:endParaRPr lang="en-US"/>
        </a:p>
      </dgm:t>
    </dgm:pt>
    <dgm:pt modelId="{7F617BEF-D986-4D3E-80F5-A56383779E19}" type="pres">
      <dgm:prSet presAssocID="{7664118C-46B7-411E-A9B6-DBBCF591465E}" presName="rootConnector" presStyleLbl="node3" presStyleIdx="0" presStyleCnt="2"/>
      <dgm:spPr/>
      <dgm:t>
        <a:bodyPr/>
        <a:lstStyle/>
        <a:p>
          <a:endParaRPr lang="en-US"/>
        </a:p>
      </dgm:t>
    </dgm:pt>
    <dgm:pt modelId="{9F1082A6-FE6E-4A98-A7A3-55E349A6F41F}" type="pres">
      <dgm:prSet presAssocID="{7664118C-46B7-411E-A9B6-DBBCF591465E}" presName="hierChild4" presStyleCnt="0"/>
      <dgm:spPr/>
    </dgm:pt>
    <dgm:pt modelId="{D3080CC9-037E-493C-9D11-FCFF604BFBE2}" type="pres">
      <dgm:prSet presAssocID="{7664118C-46B7-411E-A9B6-DBBCF591465E}" presName="hierChild5" presStyleCnt="0"/>
      <dgm:spPr/>
    </dgm:pt>
    <dgm:pt modelId="{B7B7F67A-D815-4850-9E39-131112B847D4}" type="pres">
      <dgm:prSet presAssocID="{537F7EA3-2810-4974-AD58-CDFC484E8DD5}" presName="hierChild5" presStyleCnt="0"/>
      <dgm:spPr/>
    </dgm:pt>
    <dgm:pt modelId="{13755AD8-4A74-481F-BD3B-00ED3D6663E5}" type="pres">
      <dgm:prSet presAssocID="{54F7D1CF-5448-404F-8E75-9CA89B56D1A9}" presName="Name37" presStyleLbl="parChTrans1D2" presStyleIdx="1" presStyleCnt="2"/>
      <dgm:spPr/>
      <dgm:t>
        <a:bodyPr/>
        <a:lstStyle/>
        <a:p>
          <a:endParaRPr lang="en-US"/>
        </a:p>
      </dgm:t>
    </dgm:pt>
    <dgm:pt modelId="{2F7469A5-C8A6-4A11-929D-7B3C0478FA74}" type="pres">
      <dgm:prSet presAssocID="{00DB8BBE-ABE2-41EC-802F-5F2633CF153C}" presName="hierRoot2" presStyleCnt="0">
        <dgm:presLayoutVars>
          <dgm:hierBranch val="init"/>
        </dgm:presLayoutVars>
      </dgm:prSet>
      <dgm:spPr/>
    </dgm:pt>
    <dgm:pt modelId="{E1FED262-FC1B-466A-AB6A-A514F31E9A3D}" type="pres">
      <dgm:prSet presAssocID="{00DB8BBE-ABE2-41EC-802F-5F2633CF153C}" presName="rootComposite" presStyleCnt="0"/>
      <dgm:spPr/>
    </dgm:pt>
    <dgm:pt modelId="{CC29A093-3705-4009-BC4C-1BB9F76EF89C}" type="pres">
      <dgm:prSet presAssocID="{00DB8BBE-ABE2-41EC-802F-5F2633CF153C}" presName="rootText" presStyleLbl="node2" presStyleIdx="1" presStyleCnt="2" custScaleX="132170" custLinFactNeighborX="43196" custLinFactNeighborY="-960">
        <dgm:presLayoutVars>
          <dgm:chPref val="3"/>
        </dgm:presLayoutVars>
      </dgm:prSet>
      <dgm:spPr/>
      <dgm:t>
        <a:bodyPr/>
        <a:lstStyle/>
        <a:p>
          <a:endParaRPr lang="en-US"/>
        </a:p>
      </dgm:t>
    </dgm:pt>
    <dgm:pt modelId="{63E9EFEE-DEA6-4F16-B3FC-C4EAEB431A26}" type="pres">
      <dgm:prSet presAssocID="{00DB8BBE-ABE2-41EC-802F-5F2633CF153C}" presName="rootConnector" presStyleLbl="node2" presStyleIdx="1" presStyleCnt="2"/>
      <dgm:spPr/>
      <dgm:t>
        <a:bodyPr/>
        <a:lstStyle/>
        <a:p>
          <a:endParaRPr lang="en-US"/>
        </a:p>
      </dgm:t>
    </dgm:pt>
    <dgm:pt modelId="{1D539FC1-6F07-4E2B-88DC-A9C90C67A4F8}" type="pres">
      <dgm:prSet presAssocID="{00DB8BBE-ABE2-41EC-802F-5F2633CF153C}" presName="hierChild4" presStyleCnt="0"/>
      <dgm:spPr/>
    </dgm:pt>
    <dgm:pt modelId="{1DEC18FE-6966-4C0C-B19B-041E406DAD10}" type="pres">
      <dgm:prSet presAssocID="{31DC9571-A5AB-4419-AEDB-FE0E011488DC}" presName="Name37" presStyleLbl="parChTrans1D3" presStyleIdx="1" presStyleCnt="2"/>
      <dgm:spPr/>
      <dgm:t>
        <a:bodyPr/>
        <a:lstStyle/>
        <a:p>
          <a:endParaRPr lang="en-US"/>
        </a:p>
      </dgm:t>
    </dgm:pt>
    <dgm:pt modelId="{6E475D46-2D45-43E9-9F34-449CF809ED52}" type="pres">
      <dgm:prSet presAssocID="{A0FA41DA-D22D-4AE6-8587-0F41C905871F}" presName="hierRoot2" presStyleCnt="0">
        <dgm:presLayoutVars>
          <dgm:hierBranch val="init"/>
        </dgm:presLayoutVars>
      </dgm:prSet>
      <dgm:spPr/>
    </dgm:pt>
    <dgm:pt modelId="{71522223-6612-4224-9664-2905A3B19B7E}" type="pres">
      <dgm:prSet presAssocID="{A0FA41DA-D22D-4AE6-8587-0F41C905871F}" presName="rootComposite" presStyleCnt="0"/>
      <dgm:spPr/>
    </dgm:pt>
    <dgm:pt modelId="{72E7E41D-C71D-4D5D-93FA-164C68CA500D}" type="pres">
      <dgm:prSet presAssocID="{A0FA41DA-D22D-4AE6-8587-0F41C905871F}" presName="rootText" presStyleLbl="node3" presStyleIdx="1" presStyleCnt="2" custScaleX="132682" custLinFactNeighborX="22558" custLinFactNeighborY="-960">
        <dgm:presLayoutVars>
          <dgm:chPref val="3"/>
        </dgm:presLayoutVars>
      </dgm:prSet>
      <dgm:spPr/>
      <dgm:t>
        <a:bodyPr/>
        <a:lstStyle/>
        <a:p>
          <a:endParaRPr lang="en-US"/>
        </a:p>
      </dgm:t>
    </dgm:pt>
    <dgm:pt modelId="{E3731872-8BB6-4A5E-A15D-BF68FB51A199}" type="pres">
      <dgm:prSet presAssocID="{A0FA41DA-D22D-4AE6-8587-0F41C905871F}" presName="rootConnector" presStyleLbl="node3" presStyleIdx="1" presStyleCnt="2"/>
      <dgm:spPr/>
      <dgm:t>
        <a:bodyPr/>
        <a:lstStyle/>
        <a:p>
          <a:endParaRPr lang="en-US"/>
        </a:p>
      </dgm:t>
    </dgm:pt>
    <dgm:pt modelId="{E3D84504-FBB9-441D-850D-FA7F1759C983}" type="pres">
      <dgm:prSet presAssocID="{A0FA41DA-D22D-4AE6-8587-0F41C905871F}" presName="hierChild4" presStyleCnt="0"/>
      <dgm:spPr/>
    </dgm:pt>
    <dgm:pt modelId="{360F146E-69AC-4840-A19B-1CFF41E612CC}" type="pres">
      <dgm:prSet presAssocID="{A0FA41DA-D22D-4AE6-8587-0F41C905871F}" presName="hierChild5" presStyleCnt="0"/>
      <dgm:spPr/>
    </dgm:pt>
    <dgm:pt modelId="{BDAA2B8E-78ED-4C4B-9E3C-25A2A78E6537}" type="pres">
      <dgm:prSet presAssocID="{00DB8BBE-ABE2-41EC-802F-5F2633CF153C}" presName="hierChild5" presStyleCnt="0"/>
      <dgm:spPr/>
    </dgm:pt>
    <dgm:pt modelId="{CFA97C7C-6EEC-4DA6-BA80-5441972D8EA5}" type="pres">
      <dgm:prSet presAssocID="{3AD530EA-E63C-4A00-9F5B-31B93EB0BA3A}" presName="hierChild3" presStyleCnt="0"/>
      <dgm:spPr/>
    </dgm:pt>
  </dgm:ptLst>
  <dgm:cxnLst>
    <dgm:cxn modelId="{EB327430-7A05-4080-8BD3-62DED2B0EF3A}" type="presOf" srcId="{518B20CB-0741-4AA2-B54D-F14544528E4C}" destId="{0A26FCE8-306B-4D44-8B3D-02560F88C686}" srcOrd="0" destOrd="0" presId="urn:microsoft.com/office/officeart/2005/8/layout/orgChart1"/>
    <dgm:cxn modelId="{137013A2-14EA-41BE-84E5-E9CBDB4A9115}" srcId="{00DB8BBE-ABE2-41EC-802F-5F2633CF153C}" destId="{A0FA41DA-D22D-4AE6-8587-0F41C905871F}" srcOrd="0" destOrd="0" parTransId="{31DC9571-A5AB-4419-AEDB-FE0E011488DC}" sibTransId="{913E5AE2-B5AA-4010-8750-3EEF0764B824}"/>
    <dgm:cxn modelId="{91117D9B-CB1C-48DD-901A-42872C44E639}" type="presOf" srcId="{F08DB715-339A-418C-8B71-9C3CFAD6199A}" destId="{E81717C2-4703-467D-84B7-14675A468F52}" srcOrd="0" destOrd="0" presId="urn:microsoft.com/office/officeart/2005/8/layout/orgChart1"/>
    <dgm:cxn modelId="{B9EE94AC-4B59-4725-BB59-0034A59D4AB7}" type="presOf" srcId="{54F7D1CF-5448-404F-8E75-9CA89B56D1A9}" destId="{13755AD8-4A74-481F-BD3B-00ED3D6663E5}" srcOrd="0" destOrd="0" presId="urn:microsoft.com/office/officeart/2005/8/layout/orgChart1"/>
    <dgm:cxn modelId="{369D38B9-3FF7-4187-A5B7-AFB724A2E65B}" srcId="{3AD530EA-E63C-4A00-9F5B-31B93EB0BA3A}" destId="{00DB8BBE-ABE2-41EC-802F-5F2633CF153C}" srcOrd="1" destOrd="0" parTransId="{54F7D1CF-5448-404F-8E75-9CA89B56D1A9}" sibTransId="{1D256436-0E84-4135-A299-9A714670C6DB}"/>
    <dgm:cxn modelId="{D9D397BB-AF04-4878-B7EF-F75C9FA8B34D}" type="presOf" srcId="{7664118C-46B7-411E-A9B6-DBBCF591465E}" destId="{7F617BEF-D986-4D3E-80F5-A56383779E19}" srcOrd="1" destOrd="0" presId="urn:microsoft.com/office/officeart/2005/8/layout/orgChart1"/>
    <dgm:cxn modelId="{A2ED8143-30A5-4198-91BD-F3CE4F8FAD70}" type="presOf" srcId="{A0FA41DA-D22D-4AE6-8587-0F41C905871F}" destId="{E3731872-8BB6-4A5E-A15D-BF68FB51A199}" srcOrd="1" destOrd="0" presId="urn:microsoft.com/office/officeart/2005/8/layout/orgChart1"/>
    <dgm:cxn modelId="{08591CE2-88B3-4122-999E-A4ABE7DDA95B}" srcId="{537F7EA3-2810-4974-AD58-CDFC484E8DD5}" destId="{7664118C-46B7-411E-A9B6-DBBCF591465E}" srcOrd="0" destOrd="0" parTransId="{F08DB715-339A-418C-8B71-9C3CFAD6199A}" sibTransId="{965CE4D7-02D1-434A-89B6-74A6D8FD2BC5}"/>
    <dgm:cxn modelId="{40C92A59-4967-432D-85F9-385207FF959F}" type="presOf" srcId="{3AD530EA-E63C-4A00-9F5B-31B93EB0BA3A}" destId="{5537AC47-262E-45F1-AEF1-DA4DA3DDB675}" srcOrd="0" destOrd="0" presId="urn:microsoft.com/office/officeart/2005/8/layout/orgChart1"/>
    <dgm:cxn modelId="{1233D412-F8F6-447D-9B07-FC8D20999030}" type="presOf" srcId="{0E3313D1-DC35-4074-95EC-180C39E2AD7E}" destId="{31878531-1428-4AB8-AF0C-C767A541B8AD}" srcOrd="0" destOrd="0" presId="urn:microsoft.com/office/officeart/2005/8/layout/orgChart1"/>
    <dgm:cxn modelId="{AA2CA358-8B5A-4692-8058-48BAB9E90CDB}" type="presOf" srcId="{00DB8BBE-ABE2-41EC-802F-5F2633CF153C}" destId="{63E9EFEE-DEA6-4F16-B3FC-C4EAEB431A26}" srcOrd="1" destOrd="0" presId="urn:microsoft.com/office/officeart/2005/8/layout/orgChart1"/>
    <dgm:cxn modelId="{46CD01EA-FE05-4159-8D51-C6299E32678D}" srcId="{3AD530EA-E63C-4A00-9F5B-31B93EB0BA3A}" destId="{537F7EA3-2810-4974-AD58-CDFC484E8DD5}" srcOrd="0" destOrd="0" parTransId="{0E3313D1-DC35-4074-95EC-180C39E2AD7E}" sibTransId="{21F3CDD8-3C0F-4088-A91F-1771C6048D4A}"/>
    <dgm:cxn modelId="{26F726E7-77C8-49B5-ACBA-82F22D91B6E4}" type="presOf" srcId="{537F7EA3-2810-4974-AD58-CDFC484E8DD5}" destId="{69BF83A9-50E4-4489-A4CF-D820357726EF}" srcOrd="0" destOrd="0" presId="urn:microsoft.com/office/officeart/2005/8/layout/orgChart1"/>
    <dgm:cxn modelId="{23231EB2-4D63-4863-9DA5-2C6E2A273C11}" type="presOf" srcId="{31DC9571-A5AB-4419-AEDB-FE0E011488DC}" destId="{1DEC18FE-6966-4C0C-B19B-041E406DAD10}" srcOrd="0" destOrd="0" presId="urn:microsoft.com/office/officeart/2005/8/layout/orgChart1"/>
    <dgm:cxn modelId="{A1E30ABA-A9DE-4A39-A1A2-630B548F45F4}" type="presOf" srcId="{7664118C-46B7-411E-A9B6-DBBCF591465E}" destId="{ECD7D0F4-58A9-47B5-B318-41636F5B872C}" srcOrd="0" destOrd="0" presId="urn:microsoft.com/office/officeart/2005/8/layout/orgChart1"/>
    <dgm:cxn modelId="{9F495754-621D-42F7-9A67-FCC98FB0740D}" type="presOf" srcId="{A0FA41DA-D22D-4AE6-8587-0F41C905871F}" destId="{72E7E41D-C71D-4D5D-93FA-164C68CA500D}" srcOrd="0" destOrd="0" presId="urn:microsoft.com/office/officeart/2005/8/layout/orgChart1"/>
    <dgm:cxn modelId="{439C8EFD-0003-49F3-B4FE-8040B1262342}" type="presOf" srcId="{537F7EA3-2810-4974-AD58-CDFC484E8DD5}" destId="{052938D3-8412-4D9A-8971-3112CFE8AD7A}" srcOrd="1" destOrd="0" presId="urn:microsoft.com/office/officeart/2005/8/layout/orgChart1"/>
    <dgm:cxn modelId="{D88C7577-44AB-41C4-BBD9-212B86AD9AD1}" type="presOf" srcId="{00DB8BBE-ABE2-41EC-802F-5F2633CF153C}" destId="{CC29A093-3705-4009-BC4C-1BB9F76EF89C}" srcOrd="0" destOrd="0" presId="urn:microsoft.com/office/officeart/2005/8/layout/orgChart1"/>
    <dgm:cxn modelId="{8ADCF027-6335-4FD7-A21E-B1B47A29E39B}" type="presOf" srcId="{3AD530EA-E63C-4A00-9F5B-31B93EB0BA3A}" destId="{45AB6FE6-7871-4CA8-A71B-E174A88C316C}" srcOrd="1" destOrd="0" presId="urn:microsoft.com/office/officeart/2005/8/layout/orgChart1"/>
    <dgm:cxn modelId="{AE21577A-F898-41B6-B03B-94022AAFB178}" srcId="{518B20CB-0741-4AA2-B54D-F14544528E4C}" destId="{3AD530EA-E63C-4A00-9F5B-31B93EB0BA3A}" srcOrd="0" destOrd="0" parTransId="{46F00ECD-557B-4AA4-A19D-A8E7E6E86CE7}" sibTransId="{FF6CF4F2-5E0C-4F65-97B6-6DC8BC540786}"/>
    <dgm:cxn modelId="{C169630A-2F11-431A-A1F8-19F71FDC355E}" type="presParOf" srcId="{0A26FCE8-306B-4D44-8B3D-02560F88C686}" destId="{DAF23EBC-8257-4B9F-9D6F-603DAEB4E259}" srcOrd="0" destOrd="0" presId="urn:microsoft.com/office/officeart/2005/8/layout/orgChart1"/>
    <dgm:cxn modelId="{B899613B-26A3-4CB0-B00B-779E1683717D}" type="presParOf" srcId="{DAF23EBC-8257-4B9F-9D6F-603DAEB4E259}" destId="{CACA3F16-98C7-4FB4-A42C-9EBBC8C368C7}" srcOrd="0" destOrd="0" presId="urn:microsoft.com/office/officeart/2005/8/layout/orgChart1"/>
    <dgm:cxn modelId="{0C998218-E5E1-485B-85F8-1BC1FB1F18A3}" type="presParOf" srcId="{CACA3F16-98C7-4FB4-A42C-9EBBC8C368C7}" destId="{5537AC47-262E-45F1-AEF1-DA4DA3DDB675}" srcOrd="0" destOrd="0" presId="urn:microsoft.com/office/officeart/2005/8/layout/orgChart1"/>
    <dgm:cxn modelId="{DC66361D-8B73-45EE-85A2-E0EF5A5B165E}" type="presParOf" srcId="{CACA3F16-98C7-4FB4-A42C-9EBBC8C368C7}" destId="{45AB6FE6-7871-4CA8-A71B-E174A88C316C}" srcOrd="1" destOrd="0" presId="urn:microsoft.com/office/officeart/2005/8/layout/orgChart1"/>
    <dgm:cxn modelId="{4413799B-6150-4FF4-81DE-B2EF2758C178}" type="presParOf" srcId="{DAF23EBC-8257-4B9F-9D6F-603DAEB4E259}" destId="{6BA44F0F-4E70-4FEF-B14B-F6FE49BCE85D}" srcOrd="1" destOrd="0" presId="urn:microsoft.com/office/officeart/2005/8/layout/orgChart1"/>
    <dgm:cxn modelId="{47DEAD6D-5161-4B7B-BC6E-90C74A352790}" type="presParOf" srcId="{6BA44F0F-4E70-4FEF-B14B-F6FE49BCE85D}" destId="{31878531-1428-4AB8-AF0C-C767A541B8AD}" srcOrd="0" destOrd="0" presId="urn:microsoft.com/office/officeart/2005/8/layout/orgChart1"/>
    <dgm:cxn modelId="{88DE5814-4F92-48AD-889D-2DEF12F160D2}" type="presParOf" srcId="{6BA44F0F-4E70-4FEF-B14B-F6FE49BCE85D}" destId="{DC2FB1C9-EE1F-4F85-B5CA-9F45A3CA6A6E}" srcOrd="1" destOrd="0" presId="urn:microsoft.com/office/officeart/2005/8/layout/orgChart1"/>
    <dgm:cxn modelId="{0ACEDCC0-7BFF-4FE2-BD81-353D48775139}" type="presParOf" srcId="{DC2FB1C9-EE1F-4F85-B5CA-9F45A3CA6A6E}" destId="{F121DFBD-22BE-4B37-8CFC-60DA3CEE5136}" srcOrd="0" destOrd="0" presId="urn:microsoft.com/office/officeart/2005/8/layout/orgChart1"/>
    <dgm:cxn modelId="{8666505B-A028-461F-8092-3E35087B05D8}" type="presParOf" srcId="{F121DFBD-22BE-4B37-8CFC-60DA3CEE5136}" destId="{69BF83A9-50E4-4489-A4CF-D820357726EF}" srcOrd="0" destOrd="0" presId="urn:microsoft.com/office/officeart/2005/8/layout/orgChart1"/>
    <dgm:cxn modelId="{4BB54A19-F0AD-4541-83D8-E745295295B0}" type="presParOf" srcId="{F121DFBD-22BE-4B37-8CFC-60DA3CEE5136}" destId="{052938D3-8412-4D9A-8971-3112CFE8AD7A}" srcOrd="1" destOrd="0" presId="urn:microsoft.com/office/officeart/2005/8/layout/orgChart1"/>
    <dgm:cxn modelId="{9BABCFFA-901A-43C6-9A30-1AF853C48EE0}" type="presParOf" srcId="{DC2FB1C9-EE1F-4F85-B5CA-9F45A3CA6A6E}" destId="{E5447EA2-3DC7-4F9C-B84A-F6B41DE15A95}" srcOrd="1" destOrd="0" presId="urn:microsoft.com/office/officeart/2005/8/layout/orgChart1"/>
    <dgm:cxn modelId="{640A9C4A-829F-4C9C-B324-90A2C0596C33}" type="presParOf" srcId="{E5447EA2-3DC7-4F9C-B84A-F6B41DE15A95}" destId="{E81717C2-4703-467D-84B7-14675A468F52}" srcOrd="0" destOrd="0" presId="urn:microsoft.com/office/officeart/2005/8/layout/orgChart1"/>
    <dgm:cxn modelId="{CC627A4A-C920-436F-AD54-F3AD71EFBEB5}" type="presParOf" srcId="{E5447EA2-3DC7-4F9C-B84A-F6B41DE15A95}" destId="{EC1CA1A7-3271-444E-904E-648D15C06E85}" srcOrd="1" destOrd="0" presId="urn:microsoft.com/office/officeart/2005/8/layout/orgChart1"/>
    <dgm:cxn modelId="{E4CF8CE9-04F8-4868-806A-652A9C10F4E2}" type="presParOf" srcId="{EC1CA1A7-3271-444E-904E-648D15C06E85}" destId="{C06433B4-2A29-4FFA-96C1-FFBC2AD7D771}" srcOrd="0" destOrd="0" presId="urn:microsoft.com/office/officeart/2005/8/layout/orgChart1"/>
    <dgm:cxn modelId="{DEA0CCAD-109D-4A21-A111-000E2759E357}" type="presParOf" srcId="{C06433B4-2A29-4FFA-96C1-FFBC2AD7D771}" destId="{ECD7D0F4-58A9-47B5-B318-41636F5B872C}" srcOrd="0" destOrd="0" presId="urn:microsoft.com/office/officeart/2005/8/layout/orgChart1"/>
    <dgm:cxn modelId="{512C37FC-E371-4036-A0A4-C5AFBBEB7B21}" type="presParOf" srcId="{C06433B4-2A29-4FFA-96C1-FFBC2AD7D771}" destId="{7F617BEF-D986-4D3E-80F5-A56383779E19}" srcOrd="1" destOrd="0" presId="urn:microsoft.com/office/officeart/2005/8/layout/orgChart1"/>
    <dgm:cxn modelId="{8D238CF9-7C76-413E-80AA-E285745F2A52}" type="presParOf" srcId="{EC1CA1A7-3271-444E-904E-648D15C06E85}" destId="{9F1082A6-FE6E-4A98-A7A3-55E349A6F41F}" srcOrd="1" destOrd="0" presId="urn:microsoft.com/office/officeart/2005/8/layout/orgChart1"/>
    <dgm:cxn modelId="{3DD2B3C4-B416-493E-A707-D3B46FADD615}" type="presParOf" srcId="{EC1CA1A7-3271-444E-904E-648D15C06E85}" destId="{D3080CC9-037E-493C-9D11-FCFF604BFBE2}" srcOrd="2" destOrd="0" presId="urn:microsoft.com/office/officeart/2005/8/layout/orgChart1"/>
    <dgm:cxn modelId="{97C3033B-D635-4504-8581-7F4FA0FDE156}" type="presParOf" srcId="{DC2FB1C9-EE1F-4F85-B5CA-9F45A3CA6A6E}" destId="{B7B7F67A-D815-4850-9E39-131112B847D4}" srcOrd="2" destOrd="0" presId="urn:microsoft.com/office/officeart/2005/8/layout/orgChart1"/>
    <dgm:cxn modelId="{ACC544E5-9148-435E-AA82-7494742B0A3C}" type="presParOf" srcId="{6BA44F0F-4E70-4FEF-B14B-F6FE49BCE85D}" destId="{13755AD8-4A74-481F-BD3B-00ED3D6663E5}" srcOrd="2" destOrd="0" presId="urn:microsoft.com/office/officeart/2005/8/layout/orgChart1"/>
    <dgm:cxn modelId="{4AF02352-27CD-4515-B112-BB81A3CDD2A8}" type="presParOf" srcId="{6BA44F0F-4E70-4FEF-B14B-F6FE49BCE85D}" destId="{2F7469A5-C8A6-4A11-929D-7B3C0478FA74}" srcOrd="3" destOrd="0" presId="urn:microsoft.com/office/officeart/2005/8/layout/orgChart1"/>
    <dgm:cxn modelId="{7BEE098F-4F66-4657-A5C0-94BA3D6B9251}" type="presParOf" srcId="{2F7469A5-C8A6-4A11-929D-7B3C0478FA74}" destId="{E1FED262-FC1B-466A-AB6A-A514F31E9A3D}" srcOrd="0" destOrd="0" presId="urn:microsoft.com/office/officeart/2005/8/layout/orgChart1"/>
    <dgm:cxn modelId="{DC253541-32A0-4549-AFDC-2C1A2B1BBE92}" type="presParOf" srcId="{E1FED262-FC1B-466A-AB6A-A514F31E9A3D}" destId="{CC29A093-3705-4009-BC4C-1BB9F76EF89C}" srcOrd="0" destOrd="0" presId="urn:microsoft.com/office/officeart/2005/8/layout/orgChart1"/>
    <dgm:cxn modelId="{332BA22A-7C45-4BDC-87E7-872AAEF7DFC7}" type="presParOf" srcId="{E1FED262-FC1B-466A-AB6A-A514F31E9A3D}" destId="{63E9EFEE-DEA6-4F16-B3FC-C4EAEB431A26}" srcOrd="1" destOrd="0" presId="urn:microsoft.com/office/officeart/2005/8/layout/orgChart1"/>
    <dgm:cxn modelId="{B72FA010-0CBD-400B-9FF1-5453277D9608}" type="presParOf" srcId="{2F7469A5-C8A6-4A11-929D-7B3C0478FA74}" destId="{1D539FC1-6F07-4E2B-88DC-A9C90C67A4F8}" srcOrd="1" destOrd="0" presId="urn:microsoft.com/office/officeart/2005/8/layout/orgChart1"/>
    <dgm:cxn modelId="{F8DAA328-BEE1-4976-B2DB-8DAB32DB59E6}" type="presParOf" srcId="{1D539FC1-6F07-4E2B-88DC-A9C90C67A4F8}" destId="{1DEC18FE-6966-4C0C-B19B-041E406DAD10}" srcOrd="0" destOrd="0" presId="urn:microsoft.com/office/officeart/2005/8/layout/orgChart1"/>
    <dgm:cxn modelId="{F6A05322-5A24-4253-99EC-5BFCE8E102B2}" type="presParOf" srcId="{1D539FC1-6F07-4E2B-88DC-A9C90C67A4F8}" destId="{6E475D46-2D45-43E9-9F34-449CF809ED52}" srcOrd="1" destOrd="0" presId="urn:microsoft.com/office/officeart/2005/8/layout/orgChart1"/>
    <dgm:cxn modelId="{14C98239-21BF-442D-82D5-F77822DE4672}" type="presParOf" srcId="{6E475D46-2D45-43E9-9F34-449CF809ED52}" destId="{71522223-6612-4224-9664-2905A3B19B7E}" srcOrd="0" destOrd="0" presId="urn:microsoft.com/office/officeart/2005/8/layout/orgChart1"/>
    <dgm:cxn modelId="{C859DAAE-E618-49EB-AA4A-8B90BA37F10D}" type="presParOf" srcId="{71522223-6612-4224-9664-2905A3B19B7E}" destId="{72E7E41D-C71D-4D5D-93FA-164C68CA500D}" srcOrd="0" destOrd="0" presId="urn:microsoft.com/office/officeart/2005/8/layout/orgChart1"/>
    <dgm:cxn modelId="{0E88C5EA-D395-48FD-AEEA-FC28C66328A4}" type="presParOf" srcId="{71522223-6612-4224-9664-2905A3B19B7E}" destId="{E3731872-8BB6-4A5E-A15D-BF68FB51A199}" srcOrd="1" destOrd="0" presId="urn:microsoft.com/office/officeart/2005/8/layout/orgChart1"/>
    <dgm:cxn modelId="{D38963E3-3BD2-4858-9C3E-E1750FF59167}" type="presParOf" srcId="{6E475D46-2D45-43E9-9F34-449CF809ED52}" destId="{E3D84504-FBB9-441D-850D-FA7F1759C983}" srcOrd="1" destOrd="0" presId="urn:microsoft.com/office/officeart/2005/8/layout/orgChart1"/>
    <dgm:cxn modelId="{12AFEDD1-7B5F-4BA3-AF57-966D0F863212}" type="presParOf" srcId="{6E475D46-2D45-43E9-9F34-449CF809ED52}" destId="{360F146E-69AC-4840-A19B-1CFF41E612CC}" srcOrd="2" destOrd="0" presId="urn:microsoft.com/office/officeart/2005/8/layout/orgChart1"/>
    <dgm:cxn modelId="{06510831-E480-436F-8698-B5E3459B6023}" type="presParOf" srcId="{2F7469A5-C8A6-4A11-929D-7B3C0478FA74}" destId="{BDAA2B8E-78ED-4C4B-9E3C-25A2A78E6537}" srcOrd="2" destOrd="0" presId="urn:microsoft.com/office/officeart/2005/8/layout/orgChart1"/>
    <dgm:cxn modelId="{87366214-C35C-4046-865F-7B3AE7D0726F}" type="presParOf" srcId="{DAF23EBC-8257-4B9F-9D6F-603DAEB4E259}" destId="{CFA97C7C-6EEC-4DA6-BA80-5441972D8EA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C18FE-6966-4C0C-B19B-041E406DAD10}">
      <dsp:nvSpPr>
        <dsp:cNvPr id="0" name=""/>
        <dsp:cNvSpPr/>
      </dsp:nvSpPr>
      <dsp:spPr>
        <a:xfrm>
          <a:off x="7273867" y="3285067"/>
          <a:ext cx="415178" cy="1391086"/>
        </a:xfrm>
        <a:custGeom>
          <a:avLst/>
          <a:gdLst/>
          <a:ahLst/>
          <a:cxnLst/>
          <a:rect l="0" t="0" r="0" b="0"/>
          <a:pathLst>
            <a:path>
              <a:moveTo>
                <a:pt x="415178" y="0"/>
              </a:moveTo>
              <a:lnTo>
                <a:pt x="0" y="13910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755AD8-4A74-481F-BD3B-00ED3D6663E5}">
      <dsp:nvSpPr>
        <dsp:cNvPr id="0" name=""/>
        <dsp:cNvSpPr/>
      </dsp:nvSpPr>
      <dsp:spPr>
        <a:xfrm>
          <a:off x="5135792" y="1152471"/>
          <a:ext cx="4152036" cy="620545"/>
        </a:xfrm>
        <a:custGeom>
          <a:avLst/>
          <a:gdLst/>
          <a:ahLst/>
          <a:cxnLst/>
          <a:rect l="0" t="0" r="0" b="0"/>
          <a:pathLst>
            <a:path>
              <a:moveTo>
                <a:pt x="0" y="0"/>
              </a:moveTo>
              <a:lnTo>
                <a:pt x="0" y="303015"/>
              </a:lnTo>
              <a:lnTo>
                <a:pt x="4152036" y="303015"/>
              </a:lnTo>
              <a:lnTo>
                <a:pt x="4152036" y="6205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1717C2-4703-467D-84B7-14675A468F52}">
      <dsp:nvSpPr>
        <dsp:cNvPr id="0" name=""/>
        <dsp:cNvSpPr/>
      </dsp:nvSpPr>
      <dsp:spPr>
        <a:xfrm>
          <a:off x="497069" y="3299583"/>
          <a:ext cx="453615" cy="1391086"/>
        </a:xfrm>
        <a:custGeom>
          <a:avLst/>
          <a:gdLst/>
          <a:ahLst/>
          <a:cxnLst/>
          <a:rect l="0" t="0" r="0" b="0"/>
          <a:pathLst>
            <a:path>
              <a:moveTo>
                <a:pt x="0" y="0"/>
              </a:moveTo>
              <a:lnTo>
                <a:pt x="0" y="1391086"/>
              </a:lnTo>
              <a:lnTo>
                <a:pt x="453615" y="13910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878531-1428-4AB8-AF0C-C767A541B8AD}">
      <dsp:nvSpPr>
        <dsp:cNvPr id="0" name=""/>
        <dsp:cNvSpPr/>
      </dsp:nvSpPr>
      <dsp:spPr>
        <a:xfrm>
          <a:off x="1706710" y="1152471"/>
          <a:ext cx="3429082" cy="635061"/>
        </a:xfrm>
        <a:custGeom>
          <a:avLst/>
          <a:gdLst/>
          <a:ahLst/>
          <a:cxnLst/>
          <a:rect l="0" t="0" r="0" b="0"/>
          <a:pathLst>
            <a:path>
              <a:moveTo>
                <a:pt x="3429082" y="0"/>
              </a:moveTo>
              <a:lnTo>
                <a:pt x="3429082" y="317530"/>
              </a:lnTo>
              <a:lnTo>
                <a:pt x="0" y="317530"/>
              </a:lnTo>
              <a:lnTo>
                <a:pt x="0" y="635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37AC47-262E-45F1-AEF1-DA4DA3DDB675}">
      <dsp:nvSpPr>
        <dsp:cNvPr id="0" name=""/>
        <dsp:cNvSpPr/>
      </dsp:nvSpPr>
      <dsp:spPr>
        <a:xfrm>
          <a:off x="2391948" y="515"/>
          <a:ext cx="5487686" cy="11519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dirty="0">
              <a:cs typeface="B Nazanin" panose="00000400000000000000" pitchFamily="2" charset="-78"/>
            </a:rPr>
            <a:t>کاربرد </a:t>
          </a:r>
        </a:p>
        <a:p>
          <a:pPr lvl="0" algn="ctr" defTabSz="1244600">
            <a:lnSpc>
              <a:spcPct val="90000"/>
            </a:lnSpc>
            <a:spcBef>
              <a:spcPct val="0"/>
            </a:spcBef>
            <a:spcAft>
              <a:spcPct val="35000"/>
            </a:spcAft>
          </a:pPr>
          <a:r>
            <a:rPr lang="en-US" sz="2800" b="1" kern="1200" dirty="0">
              <a:cs typeface="B Nazanin" panose="00000400000000000000" pitchFamily="2" charset="-78"/>
            </a:rPr>
            <a:t>VO2max</a:t>
          </a:r>
        </a:p>
      </dsp:txBody>
      <dsp:txXfrm>
        <a:off x="2391948" y="515"/>
        <a:ext cx="5487686" cy="1151956"/>
      </dsp:txXfrm>
    </dsp:sp>
    <dsp:sp modelId="{69BF83A9-50E4-4489-A4CF-D820357726EF}">
      <dsp:nvSpPr>
        <dsp:cNvPr id="0" name=""/>
        <dsp:cNvSpPr/>
      </dsp:nvSpPr>
      <dsp:spPr>
        <a:xfrm>
          <a:off x="194659" y="1787532"/>
          <a:ext cx="3024102" cy="1512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a:cs typeface="B Nazanin" panose="00000400000000000000" pitchFamily="2" charset="-78"/>
            </a:rPr>
            <a:t>ورزش</a:t>
          </a:r>
        </a:p>
        <a:p>
          <a:pPr lvl="0" algn="ctr" defTabSz="800100">
            <a:lnSpc>
              <a:spcPct val="90000"/>
            </a:lnSpc>
            <a:spcBef>
              <a:spcPct val="0"/>
            </a:spcBef>
            <a:spcAft>
              <a:spcPct val="35000"/>
            </a:spcAft>
          </a:pPr>
          <a:r>
            <a:rPr lang="fa-IR" sz="1800" b="1" kern="1200" dirty="0">
              <a:solidFill>
                <a:schemeClr val="bg1"/>
              </a:solidFill>
              <a:cs typeface="B Nazanin" panose="00000400000000000000" pitchFamily="2" charset="-78"/>
            </a:rPr>
            <a:t>شاخصی برای ظرفیت استقامت ورزشکاران . نشان دهنده حد بالایی آمادگی هوازی. </a:t>
          </a:r>
          <a:endParaRPr lang="en-US" sz="1800" b="1" kern="1200" dirty="0">
            <a:cs typeface="B Nazanin" panose="00000400000000000000" pitchFamily="2" charset="-78"/>
          </a:endParaRPr>
        </a:p>
      </dsp:txBody>
      <dsp:txXfrm>
        <a:off x="194659" y="1787532"/>
        <a:ext cx="3024102" cy="1512051"/>
      </dsp:txXfrm>
    </dsp:sp>
    <dsp:sp modelId="{ECD7D0F4-58A9-47B5-B318-41636F5B872C}">
      <dsp:nvSpPr>
        <dsp:cNvPr id="0" name=""/>
        <dsp:cNvSpPr/>
      </dsp:nvSpPr>
      <dsp:spPr>
        <a:xfrm>
          <a:off x="950684" y="3934644"/>
          <a:ext cx="5493462" cy="1512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a:solidFill>
                <a:schemeClr val="bg1"/>
              </a:solidFill>
              <a:cs typeface="B Nazanin" panose="00000400000000000000" pitchFamily="2" charset="-78"/>
            </a:rPr>
            <a:t>طراحی برنامه‌های تمرینی کارآمد برای به حداکثر رساندن عملکرد، به حداقل رساندن آسیب و خستگی ورزشکاران </a:t>
          </a:r>
          <a:endParaRPr lang="en-US" sz="1800" b="1" kern="1200" dirty="0">
            <a:cs typeface="B Nazanin" panose="00000400000000000000" pitchFamily="2" charset="-78"/>
          </a:endParaRPr>
        </a:p>
      </dsp:txBody>
      <dsp:txXfrm>
        <a:off x="950684" y="3934644"/>
        <a:ext cx="5493462" cy="1512051"/>
      </dsp:txXfrm>
    </dsp:sp>
    <dsp:sp modelId="{CC29A093-3705-4009-BC4C-1BB9F76EF89C}">
      <dsp:nvSpPr>
        <dsp:cNvPr id="0" name=""/>
        <dsp:cNvSpPr/>
      </dsp:nvSpPr>
      <dsp:spPr>
        <a:xfrm>
          <a:off x="7289351" y="1773016"/>
          <a:ext cx="3996955" cy="1512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a:cs typeface="B Nazanin" panose="00000400000000000000" pitchFamily="2" charset="-78"/>
            </a:rPr>
            <a:t>پزشکی</a:t>
          </a:r>
        </a:p>
        <a:p>
          <a:pPr lvl="0" algn="ctr" defTabSz="889000">
            <a:lnSpc>
              <a:spcPct val="90000"/>
            </a:lnSpc>
            <a:spcBef>
              <a:spcPct val="0"/>
            </a:spcBef>
            <a:spcAft>
              <a:spcPct val="35000"/>
            </a:spcAft>
          </a:pPr>
          <a:r>
            <a:rPr lang="fa-IR" sz="2000" b="1" kern="1200" dirty="0">
              <a:cs typeface="B Nazanin" panose="00000400000000000000" pitchFamily="2" charset="-78"/>
            </a:rPr>
            <a:t>معیاری برای تخمین خطر بیماری</a:t>
          </a:r>
          <a:endParaRPr lang="en-US" sz="2000" b="1" kern="1200" dirty="0">
            <a:cs typeface="B Nazanin" panose="00000400000000000000" pitchFamily="2" charset="-78"/>
          </a:endParaRPr>
        </a:p>
      </dsp:txBody>
      <dsp:txXfrm>
        <a:off x="7289351" y="1773016"/>
        <a:ext cx="3996955" cy="1512051"/>
      </dsp:txXfrm>
    </dsp:sp>
    <dsp:sp modelId="{72E7E41D-C71D-4D5D-93FA-164C68CA500D}">
      <dsp:nvSpPr>
        <dsp:cNvPr id="0" name=""/>
        <dsp:cNvSpPr/>
      </dsp:nvSpPr>
      <dsp:spPr>
        <a:xfrm>
          <a:off x="7273867" y="3920129"/>
          <a:ext cx="4012439" cy="1512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a:cs typeface="B Nazanin" panose="00000400000000000000" pitchFamily="2" charset="-78"/>
            </a:rPr>
            <a:t>پزشکی</a:t>
          </a:r>
        </a:p>
        <a:p>
          <a:pPr lvl="0" algn="ctr" defTabSz="800100">
            <a:lnSpc>
              <a:spcPct val="90000"/>
            </a:lnSpc>
            <a:spcBef>
              <a:spcPct val="0"/>
            </a:spcBef>
            <a:spcAft>
              <a:spcPct val="35000"/>
            </a:spcAft>
          </a:pPr>
          <a:r>
            <a:rPr lang="fa-IR" sz="1800" b="1" kern="1200" dirty="0">
              <a:solidFill>
                <a:schemeClr val="bg1"/>
              </a:solidFill>
              <a:cs typeface="B Nazanin" panose="00000400000000000000" pitchFamily="2" charset="-78"/>
            </a:rPr>
            <a:t>معیاری برای تخمین خطر بیماری در یک فرد</a:t>
          </a:r>
          <a:endParaRPr lang="en-US" sz="1800" b="1" kern="1200" dirty="0">
            <a:cs typeface="B Nazanin" panose="00000400000000000000" pitchFamily="2" charset="-78"/>
          </a:endParaRPr>
        </a:p>
      </dsp:txBody>
      <dsp:txXfrm>
        <a:off x="7273867" y="3920129"/>
        <a:ext cx="4012439" cy="15120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CBDA-C506-4531-AF1C-E52D90F481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CBA828-C264-418C-9785-1BE7F86F4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B422C-03AF-492A-A2E5-655F49EC9736}"/>
              </a:ext>
            </a:extLst>
          </p:cNvPr>
          <p:cNvSpPr>
            <a:spLocks noGrp="1"/>
          </p:cNvSpPr>
          <p:nvPr>
            <p:ph type="dt" sz="half" idx="10"/>
          </p:nvPr>
        </p:nvSpPr>
        <p:spPr/>
        <p:txBody>
          <a:bodyPr/>
          <a:lstStyle/>
          <a:p>
            <a:fld id="{02204086-1B31-4E29-BE7D-882919EAB818}" type="datetimeFigureOut">
              <a:rPr lang="en-US" smtClean="0"/>
              <a:t>7/11/2022</a:t>
            </a:fld>
            <a:endParaRPr lang="en-US"/>
          </a:p>
        </p:txBody>
      </p:sp>
      <p:sp>
        <p:nvSpPr>
          <p:cNvPr id="5" name="Footer Placeholder 4">
            <a:extLst>
              <a:ext uri="{FF2B5EF4-FFF2-40B4-BE49-F238E27FC236}">
                <a16:creationId xmlns:a16="http://schemas.microsoft.com/office/drawing/2014/main" id="{7764E613-687B-4BDE-9BB8-1B536B7D4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0E9A5-C6AD-4972-A7F5-EFD94D3F4518}"/>
              </a:ext>
            </a:extLst>
          </p:cNvPr>
          <p:cNvSpPr>
            <a:spLocks noGrp="1"/>
          </p:cNvSpPr>
          <p:nvPr>
            <p:ph type="sldNum" sz="quarter" idx="12"/>
          </p:nvPr>
        </p:nvSpPr>
        <p:spPr/>
        <p:txBody>
          <a:bodyPr/>
          <a:lstStyle/>
          <a:p>
            <a:fld id="{153E3CDB-8363-418A-8229-B6CA68C4FAB2}" type="slidenum">
              <a:rPr lang="en-US" smtClean="0"/>
              <a:t>‹#›</a:t>
            </a:fld>
            <a:endParaRPr lang="en-US"/>
          </a:p>
        </p:txBody>
      </p:sp>
    </p:spTree>
    <p:extLst>
      <p:ext uri="{BB962C8B-B14F-4D97-AF65-F5344CB8AC3E}">
        <p14:creationId xmlns:p14="http://schemas.microsoft.com/office/powerpoint/2010/main" val="335116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BB06-81C4-43D3-ADD4-AACC41E31B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412BB2-6E55-4904-91C8-5BDFD184B7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2E944-288C-4D53-BACC-0199E9866887}"/>
              </a:ext>
            </a:extLst>
          </p:cNvPr>
          <p:cNvSpPr>
            <a:spLocks noGrp="1"/>
          </p:cNvSpPr>
          <p:nvPr>
            <p:ph type="dt" sz="half" idx="10"/>
          </p:nvPr>
        </p:nvSpPr>
        <p:spPr/>
        <p:txBody>
          <a:bodyPr/>
          <a:lstStyle/>
          <a:p>
            <a:fld id="{02204086-1B31-4E29-BE7D-882919EAB818}" type="datetimeFigureOut">
              <a:rPr lang="en-US" smtClean="0"/>
              <a:t>7/11/2022</a:t>
            </a:fld>
            <a:endParaRPr lang="en-US"/>
          </a:p>
        </p:txBody>
      </p:sp>
      <p:sp>
        <p:nvSpPr>
          <p:cNvPr id="5" name="Footer Placeholder 4">
            <a:extLst>
              <a:ext uri="{FF2B5EF4-FFF2-40B4-BE49-F238E27FC236}">
                <a16:creationId xmlns:a16="http://schemas.microsoft.com/office/drawing/2014/main" id="{9C439259-6125-40DC-A094-550574264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F32B3-E05F-476F-967A-25010AA00048}"/>
              </a:ext>
            </a:extLst>
          </p:cNvPr>
          <p:cNvSpPr>
            <a:spLocks noGrp="1"/>
          </p:cNvSpPr>
          <p:nvPr>
            <p:ph type="sldNum" sz="quarter" idx="12"/>
          </p:nvPr>
        </p:nvSpPr>
        <p:spPr/>
        <p:txBody>
          <a:bodyPr/>
          <a:lstStyle/>
          <a:p>
            <a:fld id="{153E3CDB-8363-418A-8229-B6CA68C4FAB2}" type="slidenum">
              <a:rPr lang="en-US" smtClean="0"/>
              <a:t>‹#›</a:t>
            </a:fld>
            <a:endParaRPr lang="en-US"/>
          </a:p>
        </p:txBody>
      </p:sp>
    </p:spTree>
    <p:extLst>
      <p:ext uri="{BB962C8B-B14F-4D97-AF65-F5344CB8AC3E}">
        <p14:creationId xmlns:p14="http://schemas.microsoft.com/office/powerpoint/2010/main" val="305240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89DD12-0D13-4E3A-AFF0-A8FEFEEBD5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CA614D-F120-4D34-8FB8-B7A871B147A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26248-8B18-473F-9C4C-450759D771FB}"/>
              </a:ext>
            </a:extLst>
          </p:cNvPr>
          <p:cNvSpPr>
            <a:spLocks noGrp="1"/>
          </p:cNvSpPr>
          <p:nvPr>
            <p:ph type="dt" sz="half" idx="10"/>
          </p:nvPr>
        </p:nvSpPr>
        <p:spPr/>
        <p:txBody>
          <a:bodyPr/>
          <a:lstStyle/>
          <a:p>
            <a:fld id="{02204086-1B31-4E29-BE7D-882919EAB818}" type="datetimeFigureOut">
              <a:rPr lang="en-US" smtClean="0"/>
              <a:t>7/11/2022</a:t>
            </a:fld>
            <a:endParaRPr lang="en-US"/>
          </a:p>
        </p:txBody>
      </p:sp>
      <p:sp>
        <p:nvSpPr>
          <p:cNvPr id="5" name="Footer Placeholder 4">
            <a:extLst>
              <a:ext uri="{FF2B5EF4-FFF2-40B4-BE49-F238E27FC236}">
                <a16:creationId xmlns:a16="http://schemas.microsoft.com/office/drawing/2014/main" id="{0C35A5EE-7FF3-409E-8257-29DA29228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6A034-C0F2-48F0-AE83-8BF74B2CCAE0}"/>
              </a:ext>
            </a:extLst>
          </p:cNvPr>
          <p:cNvSpPr>
            <a:spLocks noGrp="1"/>
          </p:cNvSpPr>
          <p:nvPr>
            <p:ph type="sldNum" sz="quarter" idx="12"/>
          </p:nvPr>
        </p:nvSpPr>
        <p:spPr/>
        <p:txBody>
          <a:bodyPr/>
          <a:lstStyle/>
          <a:p>
            <a:fld id="{153E3CDB-8363-418A-8229-B6CA68C4FAB2}" type="slidenum">
              <a:rPr lang="en-US" smtClean="0"/>
              <a:t>‹#›</a:t>
            </a:fld>
            <a:endParaRPr lang="en-US"/>
          </a:p>
        </p:txBody>
      </p:sp>
    </p:spTree>
    <p:extLst>
      <p:ext uri="{BB962C8B-B14F-4D97-AF65-F5344CB8AC3E}">
        <p14:creationId xmlns:p14="http://schemas.microsoft.com/office/powerpoint/2010/main" val="153632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CA47-7B1A-4D29-86F4-37FCF24EE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AA060-B44A-4D95-820B-2D9F4D89AD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D92BE-E3A8-4910-969A-21C5FC894A5E}"/>
              </a:ext>
            </a:extLst>
          </p:cNvPr>
          <p:cNvSpPr>
            <a:spLocks noGrp="1"/>
          </p:cNvSpPr>
          <p:nvPr>
            <p:ph type="dt" sz="half" idx="10"/>
          </p:nvPr>
        </p:nvSpPr>
        <p:spPr/>
        <p:txBody>
          <a:bodyPr/>
          <a:lstStyle/>
          <a:p>
            <a:fld id="{02204086-1B31-4E29-BE7D-882919EAB818}" type="datetimeFigureOut">
              <a:rPr lang="en-US" smtClean="0"/>
              <a:t>7/11/2022</a:t>
            </a:fld>
            <a:endParaRPr lang="en-US"/>
          </a:p>
        </p:txBody>
      </p:sp>
      <p:sp>
        <p:nvSpPr>
          <p:cNvPr id="5" name="Footer Placeholder 4">
            <a:extLst>
              <a:ext uri="{FF2B5EF4-FFF2-40B4-BE49-F238E27FC236}">
                <a16:creationId xmlns:a16="http://schemas.microsoft.com/office/drawing/2014/main" id="{4016ACDC-AADA-455A-827C-5935C232D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A7839-3B2A-4037-95B5-92438442A265}"/>
              </a:ext>
            </a:extLst>
          </p:cNvPr>
          <p:cNvSpPr>
            <a:spLocks noGrp="1"/>
          </p:cNvSpPr>
          <p:nvPr>
            <p:ph type="sldNum" sz="quarter" idx="12"/>
          </p:nvPr>
        </p:nvSpPr>
        <p:spPr/>
        <p:txBody>
          <a:bodyPr/>
          <a:lstStyle/>
          <a:p>
            <a:fld id="{153E3CDB-8363-418A-8229-B6CA68C4FAB2}" type="slidenum">
              <a:rPr lang="en-US" smtClean="0"/>
              <a:t>‹#›</a:t>
            </a:fld>
            <a:endParaRPr lang="en-US"/>
          </a:p>
        </p:txBody>
      </p:sp>
    </p:spTree>
    <p:extLst>
      <p:ext uri="{BB962C8B-B14F-4D97-AF65-F5344CB8AC3E}">
        <p14:creationId xmlns:p14="http://schemas.microsoft.com/office/powerpoint/2010/main" val="127491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7DA5-6AA8-42D3-9422-EF2B84B960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2F9880-84A0-493C-A0D1-61E8B3C27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0E9472-2AA1-49B1-84E3-78A084F31F70}"/>
              </a:ext>
            </a:extLst>
          </p:cNvPr>
          <p:cNvSpPr>
            <a:spLocks noGrp="1"/>
          </p:cNvSpPr>
          <p:nvPr>
            <p:ph type="dt" sz="half" idx="10"/>
          </p:nvPr>
        </p:nvSpPr>
        <p:spPr/>
        <p:txBody>
          <a:bodyPr/>
          <a:lstStyle/>
          <a:p>
            <a:fld id="{02204086-1B31-4E29-BE7D-882919EAB818}" type="datetimeFigureOut">
              <a:rPr lang="en-US" smtClean="0"/>
              <a:t>7/11/2022</a:t>
            </a:fld>
            <a:endParaRPr lang="en-US"/>
          </a:p>
        </p:txBody>
      </p:sp>
      <p:sp>
        <p:nvSpPr>
          <p:cNvPr id="5" name="Footer Placeholder 4">
            <a:extLst>
              <a:ext uri="{FF2B5EF4-FFF2-40B4-BE49-F238E27FC236}">
                <a16:creationId xmlns:a16="http://schemas.microsoft.com/office/drawing/2014/main" id="{F62FE5BA-50CC-4238-85CB-225AC6579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1C668-64DD-4127-9937-8EA61735F1FE}"/>
              </a:ext>
            </a:extLst>
          </p:cNvPr>
          <p:cNvSpPr>
            <a:spLocks noGrp="1"/>
          </p:cNvSpPr>
          <p:nvPr>
            <p:ph type="sldNum" sz="quarter" idx="12"/>
          </p:nvPr>
        </p:nvSpPr>
        <p:spPr/>
        <p:txBody>
          <a:bodyPr/>
          <a:lstStyle/>
          <a:p>
            <a:fld id="{153E3CDB-8363-418A-8229-B6CA68C4FAB2}" type="slidenum">
              <a:rPr lang="en-US" smtClean="0"/>
              <a:t>‹#›</a:t>
            </a:fld>
            <a:endParaRPr lang="en-US"/>
          </a:p>
        </p:txBody>
      </p:sp>
    </p:spTree>
    <p:extLst>
      <p:ext uri="{BB962C8B-B14F-4D97-AF65-F5344CB8AC3E}">
        <p14:creationId xmlns:p14="http://schemas.microsoft.com/office/powerpoint/2010/main" val="209745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B906-142A-4DBF-916C-04E646FB8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C5A783-9D62-48AF-9F2D-8A81643223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FA8DF-F2E8-4CE5-AF3E-79D51FDF46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D4F42D-A3EE-477C-9ACB-66BFA5B7A40B}"/>
              </a:ext>
            </a:extLst>
          </p:cNvPr>
          <p:cNvSpPr>
            <a:spLocks noGrp="1"/>
          </p:cNvSpPr>
          <p:nvPr>
            <p:ph type="dt" sz="half" idx="10"/>
          </p:nvPr>
        </p:nvSpPr>
        <p:spPr/>
        <p:txBody>
          <a:bodyPr/>
          <a:lstStyle/>
          <a:p>
            <a:fld id="{02204086-1B31-4E29-BE7D-882919EAB818}" type="datetimeFigureOut">
              <a:rPr lang="en-US" smtClean="0"/>
              <a:t>7/11/2022</a:t>
            </a:fld>
            <a:endParaRPr lang="en-US"/>
          </a:p>
        </p:txBody>
      </p:sp>
      <p:sp>
        <p:nvSpPr>
          <p:cNvPr id="6" name="Footer Placeholder 5">
            <a:extLst>
              <a:ext uri="{FF2B5EF4-FFF2-40B4-BE49-F238E27FC236}">
                <a16:creationId xmlns:a16="http://schemas.microsoft.com/office/drawing/2014/main" id="{7DE5C780-F3A8-4FF4-9EA3-04A1E7750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BC8C3-D782-4E5B-9A36-58584B6A376C}"/>
              </a:ext>
            </a:extLst>
          </p:cNvPr>
          <p:cNvSpPr>
            <a:spLocks noGrp="1"/>
          </p:cNvSpPr>
          <p:nvPr>
            <p:ph type="sldNum" sz="quarter" idx="12"/>
          </p:nvPr>
        </p:nvSpPr>
        <p:spPr/>
        <p:txBody>
          <a:bodyPr/>
          <a:lstStyle/>
          <a:p>
            <a:fld id="{153E3CDB-8363-418A-8229-B6CA68C4FAB2}" type="slidenum">
              <a:rPr lang="en-US" smtClean="0"/>
              <a:t>‹#›</a:t>
            </a:fld>
            <a:endParaRPr lang="en-US"/>
          </a:p>
        </p:txBody>
      </p:sp>
    </p:spTree>
    <p:extLst>
      <p:ext uri="{BB962C8B-B14F-4D97-AF65-F5344CB8AC3E}">
        <p14:creationId xmlns:p14="http://schemas.microsoft.com/office/powerpoint/2010/main" val="185228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E1D0-E574-4661-979B-2DF7F9218F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B55981-615D-44B4-9396-8A7D9073C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49AA4A-F7C1-4562-A76C-BD4CE56B34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46919-CBF7-44D2-A8E8-2BF6EBDE0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493D9E-7785-439C-A4D8-9ABA206E22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FB5D39-BC98-4F60-AEC7-BF5261B3008F}"/>
              </a:ext>
            </a:extLst>
          </p:cNvPr>
          <p:cNvSpPr>
            <a:spLocks noGrp="1"/>
          </p:cNvSpPr>
          <p:nvPr>
            <p:ph type="dt" sz="half" idx="10"/>
          </p:nvPr>
        </p:nvSpPr>
        <p:spPr/>
        <p:txBody>
          <a:bodyPr/>
          <a:lstStyle/>
          <a:p>
            <a:fld id="{02204086-1B31-4E29-BE7D-882919EAB818}" type="datetimeFigureOut">
              <a:rPr lang="en-US" smtClean="0"/>
              <a:t>7/11/2022</a:t>
            </a:fld>
            <a:endParaRPr lang="en-US"/>
          </a:p>
        </p:txBody>
      </p:sp>
      <p:sp>
        <p:nvSpPr>
          <p:cNvPr id="8" name="Footer Placeholder 7">
            <a:extLst>
              <a:ext uri="{FF2B5EF4-FFF2-40B4-BE49-F238E27FC236}">
                <a16:creationId xmlns:a16="http://schemas.microsoft.com/office/drawing/2014/main" id="{3442D34A-FD1E-4366-92F3-E87B373F76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A5BDE-40F8-4639-A0F4-8BB67F51EB36}"/>
              </a:ext>
            </a:extLst>
          </p:cNvPr>
          <p:cNvSpPr>
            <a:spLocks noGrp="1"/>
          </p:cNvSpPr>
          <p:nvPr>
            <p:ph type="sldNum" sz="quarter" idx="12"/>
          </p:nvPr>
        </p:nvSpPr>
        <p:spPr/>
        <p:txBody>
          <a:bodyPr/>
          <a:lstStyle/>
          <a:p>
            <a:fld id="{153E3CDB-8363-418A-8229-B6CA68C4FAB2}" type="slidenum">
              <a:rPr lang="en-US" smtClean="0"/>
              <a:t>‹#›</a:t>
            </a:fld>
            <a:endParaRPr lang="en-US"/>
          </a:p>
        </p:txBody>
      </p:sp>
    </p:spTree>
    <p:extLst>
      <p:ext uri="{BB962C8B-B14F-4D97-AF65-F5344CB8AC3E}">
        <p14:creationId xmlns:p14="http://schemas.microsoft.com/office/powerpoint/2010/main" val="376247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941E-0B25-40AB-A2E4-B83E0BEF89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43AA2-1E8B-4F18-AC01-CFAA70CE8DCF}"/>
              </a:ext>
            </a:extLst>
          </p:cNvPr>
          <p:cNvSpPr>
            <a:spLocks noGrp="1"/>
          </p:cNvSpPr>
          <p:nvPr>
            <p:ph type="dt" sz="half" idx="10"/>
          </p:nvPr>
        </p:nvSpPr>
        <p:spPr/>
        <p:txBody>
          <a:bodyPr/>
          <a:lstStyle/>
          <a:p>
            <a:fld id="{02204086-1B31-4E29-BE7D-882919EAB818}" type="datetimeFigureOut">
              <a:rPr lang="en-US" smtClean="0"/>
              <a:t>7/11/2022</a:t>
            </a:fld>
            <a:endParaRPr lang="en-US"/>
          </a:p>
        </p:txBody>
      </p:sp>
      <p:sp>
        <p:nvSpPr>
          <p:cNvPr id="4" name="Footer Placeholder 3">
            <a:extLst>
              <a:ext uri="{FF2B5EF4-FFF2-40B4-BE49-F238E27FC236}">
                <a16:creationId xmlns:a16="http://schemas.microsoft.com/office/drawing/2014/main" id="{E1813A9A-EDBF-40FC-B377-76C5F90185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4A13E3-E3AD-4215-9F40-5151FFF55B24}"/>
              </a:ext>
            </a:extLst>
          </p:cNvPr>
          <p:cNvSpPr>
            <a:spLocks noGrp="1"/>
          </p:cNvSpPr>
          <p:nvPr>
            <p:ph type="sldNum" sz="quarter" idx="12"/>
          </p:nvPr>
        </p:nvSpPr>
        <p:spPr/>
        <p:txBody>
          <a:bodyPr/>
          <a:lstStyle/>
          <a:p>
            <a:fld id="{153E3CDB-8363-418A-8229-B6CA68C4FAB2}" type="slidenum">
              <a:rPr lang="en-US" smtClean="0"/>
              <a:t>‹#›</a:t>
            </a:fld>
            <a:endParaRPr lang="en-US"/>
          </a:p>
        </p:txBody>
      </p:sp>
    </p:spTree>
    <p:extLst>
      <p:ext uri="{BB962C8B-B14F-4D97-AF65-F5344CB8AC3E}">
        <p14:creationId xmlns:p14="http://schemas.microsoft.com/office/powerpoint/2010/main" val="409843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01B9C-5637-48BA-8B76-3AE8D99F7F74}"/>
              </a:ext>
            </a:extLst>
          </p:cNvPr>
          <p:cNvSpPr>
            <a:spLocks noGrp="1"/>
          </p:cNvSpPr>
          <p:nvPr>
            <p:ph type="dt" sz="half" idx="10"/>
          </p:nvPr>
        </p:nvSpPr>
        <p:spPr/>
        <p:txBody>
          <a:bodyPr/>
          <a:lstStyle/>
          <a:p>
            <a:fld id="{02204086-1B31-4E29-BE7D-882919EAB818}" type="datetimeFigureOut">
              <a:rPr lang="en-US" smtClean="0"/>
              <a:t>7/11/2022</a:t>
            </a:fld>
            <a:endParaRPr lang="en-US"/>
          </a:p>
        </p:txBody>
      </p:sp>
      <p:sp>
        <p:nvSpPr>
          <p:cNvPr id="3" name="Footer Placeholder 2">
            <a:extLst>
              <a:ext uri="{FF2B5EF4-FFF2-40B4-BE49-F238E27FC236}">
                <a16:creationId xmlns:a16="http://schemas.microsoft.com/office/drawing/2014/main" id="{E88F7E6D-5A3A-4D08-982B-20D9518156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3018DC-7C91-4A25-AE64-0EAE1E61C68F}"/>
              </a:ext>
            </a:extLst>
          </p:cNvPr>
          <p:cNvSpPr>
            <a:spLocks noGrp="1"/>
          </p:cNvSpPr>
          <p:nvPr>
            <p:ph type="sldNum" sz="quarter" idx="12"/>
          </p:nvPr>
        </p:nvSpPr>
        <p:spPr/>
        <p:txBody>
          <a:bodyPr/>
          <a:lstStyle/>
          <a:p>
            <a:fld id="{153E3CDB-8363-418A-8229-B6CA68C4FAB2}" type="slidenum">
              <a:rPr lang="en-US" smtClean="0"/>
              <a:t>‹#›</a:t>
            </a:fld>
            <a:endParaRPr lang="en-US"/>
          </a:p>
        </p:txBody>
      </p:sp>
    </p:spTree>
    <p:extLst>
      <p:ext uri="{BB962C8B-B14F-4D97-AF65-F5344CB8AC3E}">
        <p14:creationId xmlns:p14="http://schemas.microsoft.com/office/powerpoint/2010/main" val="368635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0F9D-C666-4F93-A9A6-93B5F0438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6DD46B-412A-47BA-B1B5-2D5995526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952A0-9642-4E03-84E7-BD528FFDD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D28BDA-C601-44AD-88C0-CBB1A5840426}"/>
              </a:ext>
            </a:extLst>
          </p:cNvPr>
          <p:cNvSpPr>
            <a:spLocks noGrp="1"/>
          </p:cNvSpPr>
          <p:nvPr>
            <p:ph type="dt" sz="half" idx="10"/>
          </p:nvPr>
        </p:nvSpPr>
        <p:spPr/>
        <p:txBody>
          <a:bodyPr/>
          <a:lstStyle/>
          <a:p>
            <a:fld id="{02204086-1B31-4E29-BE7D-882919EAB818}" type="datetimeFigureOut">
              <a:rPr lang="en-US" smtClean="0"/>
              <a:t>7/11/2022</a:t>
            </a:fld>
            <a:endParaRPr lang="en-US"/>
          </a:p>
        </p:txBody>
      </p:sp>
      <p:sp>
        <p:nvSpPr>
          <p:cNvPr id="6" name="Footer Placeholder 5">
            <a:extLst>
              <a:ext uri="{FF2B5EF4-FFF2-40B4-BE49-F238E27FC236}">
                <a16:creationId xmlns:a16="http://schemas.microsoft.com/office/drawing/2014/main" id="{1A541831-7A27-4E61-99E1-2A2BFE389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A9BDF-3AF4-49D0-BF39-A0393CC91909}"/>
              </a:ext>
            </a:extLst>
          </p:cNvPr>
          <p:cNvSpPr>
            <a:spLocks noGrp="1"/>
          </p:cNvSpPr>
          <p:nvPr>
            <p:ph type="sldNum" sz="quarter" idx="12"/>
          </p:nvPr>
        </p:nvSpPr>
        <p:spPr/>
        <p:txBody>
          <a:bodyPr/>
          <a:lstStyle/>
          <a:p>
            <a:fld id="{153E3CDB-8363-418A-8229-B6CA68C4FAB2}" type="slidenum">
              <a:rPr lang="en-US" smtClean="0"/>
              <a:t>‹#›</a:t>
            </a:fld>
            <a:endParaRPr lang="en-US"/>
          </a:p>
        </p:txBody>
      </p:sp>
    </p:spTree>
    <p:extLst>
      <p:ext uri="{BB962C8B-B14F-4D97-AF65-F5344CB8AC3E}">
        <p14:creationId xmlns:p14="http://schemas.microsoft.com/office/powerpoint/2010/main" val="147824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B742-8813-479D-8A97-A4BD147C6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86A54E-1472-4A3B-B051-BA1F48FD75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DEB20F-6CE8-4215-BC14-0B9014A7E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4F9436-90D5-49D9-96B4-DA95437E3701}"/>
              </a:ext>
            </a:extLst>
          </p:cNvPr>
          <p:cNvSpPr>
            <a:spLocks noGrp="1"/>
          </p:cNvSpPr>
          <p:nvPr>
            <p:ph type="dt" sz="half" idx="10"/>
          </p:nvPr>
        </p:nvSpPr>
        <p:spPr/>
        <p:txBody>
          <a:bodyPr/>
          <a:lstStyle/>
          <a:p>
            <a:fld id="{02204086-1B31-4E29-BE7D-882919EAB818}" type="datetimeFigureOut">
              <a:rPr lang="en-US" smtClean="0"/>
              <a:t>7/11/2022</a:t>
            </a:fld>
            <a:endParaRPr lang="en-US"/>
          </a:p>
        </p:txBody>
      </p:sp>
      <p:sp>
        <p:nvSpPr>
          <p:cNvPr id="6" name="Footer Placeholder 5">
            <a:extLst>
              <a:ext uri="{FF2B5EF4-FFF2-40B4-BE49-F238E27FC236}">
                <a16:creationId xmlns:a16="http://schemas.microsoft.com/office/drawing/2014/main" id="{B2956FC4-6492-4B2F-BB3D-B200BA604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4DCDD-EDF5-4B40-8499-528E9F2B8F93}"/>
              </a:ext>
            </a:extLst>
          </p:cNvPr>
          <p:cNvSpPr>
            <a:spLocks noGrp="1"/>
          </p:cNvSpPr>
          <p:nvPr>
            <p:ph type="sldNum" sz="quarter" idx="12"/>
          </p:nvPr>
        </p:nvSpPr>
        <p:spPr/>
        <p:txBody>
          <a:bodyPr/>
          <a:lstStyle/>
          <a:p>
            <a:fld id="{153E3CDB-8363-418A-8229-B6CA68C4FAB2}" type="slidenum">
              <a:rPr lang="en-US" smtClean="0"/>
              <a:t>‹#›</a:t>
            </a:fld>
            <a:endParaRPr lang="en-US"/>
          </a:p>
        </p:txBody>
      </p:sp>
    </p:spTree>
    <p:extLst>
      <p:ext uri="{BB962C8B-B14F-4D97-AF65-F5344CB8AC3E}">
        <p14:creationId xmlns:p14="http://schemas.microsoft.com/office/powerpoint/2010/main" val="377866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97390F-CF2A-4AE1-9984-00E30A469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102B55-FF11-4825-82DC-CB12ED641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14AEC-B087-4490-B85C-3430B4E19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04086-1B31-4E29-BE7D-882919EAB818}" type="datetimeFigureOut">
              <a:rPr lang="en-US" smtClean="0"/>
              <a:t>7/11/2022</a:t>
            </a:fld>
            <a:endParaRPr lang="en-US"/>
          </a:p>
        </p:txBody>
      </p:sp>
      <p:sp>
        <p:nvSpPr>
          <p:cNvPr id="5" name="Footer Placeholder 4">
            <a:extLst>
              <a:ext uri="{FF2B5EF4-FFF2-40B4-BE49-F238E27FC236}">
                <a16:creationId xmlns:a16="http://schemas.microsoft.com/office/drawing/2014/main" id="{00D820E6-F881-4AFF-BBA6-95C4A009A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410597-5D37-4899-A136-A5AF13E7B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E3CDB-8363-418A-8229-B6CA68C4FAB2}" type="slidenum">
              <a:rPr lang="en-US" smtClean="0"/>
              <a:t>‹#›</a:t>
            </a:fld>
            <a:endParaRPr lang="en-US"/>
          </a:p>
        </p:txBody>
      </p:sp>
    </p:spTree>
    <p:extLst>
      <p:ext uri="{BB962C8B-B14F-4D97-AF65-F5344CB8AC3E}">
        <p14:creationId xmlns:p14="http://schemas.microsoft.com/office/powerpoint/2010/main" val="3043418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image" Target="../media/image2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2B69-FA9C-47CD-BBFA-FC8E683D8384}"/>
              </a:ext>
            </a:extLst>
          </p:cNvPr>
          <p:cNvSpPr>
            <a:spLocks noGrp="1"/>
          </p:cNvSpPr>
          <p:nvPr>
            <p:ph type="ctrTitle"/>
          </p:nvPr>
        </p:nvSpPr>
        <p:spPr>
          <a:xfrm>
            <a:off x="1706880" y="181837"/>
            <a:ext cx="9144000" cy="2387600"/>
          </a:xfrm>
        </p:spPr>
        <p:txBody>
          <a:bodyPr/>
          <a:lstStyle/>
          <a:p>
            <a:r>
              <a:rPr lang="fa-IR" dirty="0">
                <a:solidFill>
                  <a:schemeClr val="bg1"/>
                </a:solidFill>
                <a:cs typeface="B Nazanin" panose="00000400000000000000" pitchFamily="2" charset="-78"/>
              </a:rPr>
              <a:t>آزمون های میدانی برآورد توان هوازی</a:t>
            </a:r>
            <a:endParaRPr lang="en-US" dirty="0">
              <a:solidFill>
                <a:schemeClr val="bg1"/>
              </a:solidFill>
              <a:cs typeface="B Nazanin" panose="00000400000000000000" pitchFamily="2" charset="-78"/>
            </a:endParaRPr>
          </a:p>
        </p:txBody>
      </p:sp>
      <p:sp>
        <p:nvSpPr>
          <p:cNvPr id="3" name="Subtitle 2">
            <a:extLst>
              <a:ext uri="{FF2B5EF4-FFF2-40B4-BE49-F238E27FC236}">
                <a16:creationId xmlns:a16="http://schemas.microsoft.com/office/drawing/2014/main" id="{1808D6E8-63BB-479F-BC25-84E9A26BACD7}"/>
              </a:ext>
            </a:extLst>
          </p:cNvPr>
          <p:cNvSpPr>
            <a:spLocks noGrp="1"/>
          </p:cNvSpPr>
          <p:nvPr>
            <p:ph type="subTitle" idx="1"/>
          </p:nvPr>
        </p:nvSpPr>
        <p:spPr>
          <a:xfrm>
            <a:off x="1537063" y="3497535"/>
            <a:ext cx="9144000" cy="1655762"/>
          </a:xfrm>
        </p:spPr>
        <p:txBody>
          <a:bodyPr>
            <a:normAutofit lnSpcReduction="10000"/>
          </a:bodyPr>
          <a:lstStyle/>
          <a:p>
            <a:r>
              <a:rPr lang="fa-IR" sz="3200" dirty="0">
                <a:solidFill>
                  <a:schemeClr val="bg1"/>
                </a:solidFill>
                <a:cs typeface="B Nazanin" panose="00000400000000000000" pitchFamily="2" charset="-78"/>
              </a:rPr>
              <a:t>محمد علی آذربایجانی</a:t>
            </a:r>
          </a:p>
          <a:p>
            <a:r>
              <a:rPr lang="fa-IR" sz="3200" dirty="0">
                <a:solidFill>
                  <a:schemeClr val="bg1"/>
                </a:solidFill>
                <a:cs typeface="B Nazanin" panose="00000400000000000000" pitchFamily="2" charset="-78"/>
              </a:rPr>
              <a:t>استاد گروه فیزیولوژی ورزشی</a:t>
            </a:r>
          </a:p>
          <a:p>
            <a:r>
              <a:rPr lang="fa-IR" sz="3200" dirty="0">
                <a:solidFill>
                  <a:schemeClr val="bg1"/>
                </a:solidFill>
                <a:cs typeface="B Nazanin" panose="00000400000000000000" pitchFamily="2" charset="-78"/>
              </a:rPr>
              <a:t>دانشگاه ازاد اسلامی واحد تهران مرکزی</a:t>
            </a:r>
            <a:endParaRPr lang="en-US" sz="3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96988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95886" y="420914"/>
            <a:ext cx="4818743" cy="4524315"/>
          </a:xfrm>
          <a:prstGeom prst="rect">
            <a:avLst/>
          </a:prstGeom>
        </p:spPr>
        <p:txBody>
          <a:bodyPr wrap="square">
            <a:spAutoFit/>
          </a:bodyPr>
          <a:lstStyle/>
          <a:p>
            <a:pPr algn="r" rtl="1"/>
            <a:r>
              <a:rPr lang="fa-IR" sz="3200" dirty="0">
                <a:solidFill>
                  <a:schemeClr val="bg1"/>
                </a:solidFill>
                <a:cs typeface="B Nazanin" panose="00000400000000000000" pitchFamily="2" charset="-78"/>
              </a:rPr>
              <a:t>تعیین ظرفیت هوازی با اندازه‌گیری مستقیم حداکثر جذب اکسیژن در آزمایش‌های آزمایشگاهی بر روی حداکثر تلاش فیزیکی، با دقت زیادی امکان‌پذیر است. با دقت کم و بیش، می توان آن را به طور غیرمستقیم با استفاده از آزمایش های مختلف آزمایشگاهی و میدانی زیر حداکثر تخمین زد.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16" y="420914"/>
            <a:ext cx="6450434" cy="4524315"/>
          </a:xfrm>
          <a:prstGeom prst="rect">
            <a:avLst/>
          </a:prstGeom>
        </p:spPr>
      </p:pic>
    </p:spTree>
    <p:extLst>
      <p:ext uri="{BB962C8B-B14F-4D97-AF65-F5344CB8AC3E}">
        <p14:creationId xmlns:p14="http://schemas.microsoft.com/office/powerpoint/2010/main" val="152094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34743" y="730907"/>
            <a:ext cx="6096000" cy="3539430"/>
          </a:xfrm>
          <a:prstGeom prst="rect">
            <a:avLst/>
          </a:prstGeom>
        </p:spPr>
        <p:txBody>
          <a:bodyPr>
            <a:spAutoFit/>
          </a:bodyPr>
          <a:lstStyle/>
          <a:p>
            <a:pPr algn="r" rtl="1"/>
            <a:r>
              <a:rPr lang="fa-IR" sz="2800" dirty="0">
                <a:solidFill>
                  <a:schemeClr val="bg1"/>
                </a:solidFill>
                <a:cs typeface="B Nazanin" panose="00000400000000000000" pitchFamily="2" charset="-78"/>
              </a:rPr>
              <a:t>تست‌های ارگومتری زیر بیشینه فعلی برای تخمین حداکثر جذب اکسیژن انجام‌شده بر روی تردمیل و ارگومتر دوچرخه، معیارهایی را برآورده می‌کنند که براساس آن می‌توان آنها را به عنوان گروه آزمایش‌های ارگومتری طبقه‌بندی کرد. با این حال، آنها برای آزمایش تعداد زیادی از آزمودنی ها غیرعملی هستند زیرا به شرایط خاص و تجهیزات نسبتاً گران قیمت نیاز دارند. </a:t>
            </a:r>
            <a:endParaRPr lang="fa-IR" sz="2800" dirty="0">
              <a:solidFill>
                <a:schemeClr val="bg1"/>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68914" cy="36764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62400"/>
            <a:ext cx="6125029" cy="2895600"/>
          </a:xfrm>
          <a:prstGeom prst="rect">
            <a:avLst/>
          </a:prstGeom>
        </p:spPr>
      </p:pic>
    </p:spTree>
    <p:extLst>
      <p:ext uri="{BB962C8B-B14F-4D97-AF65-F5344CB8AC3E}">
        <p14:creationId xmlns:p14="http://schemas.microsoft.com/office/powerpoint/2010/main" val="70621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099FAC-C848-454C-8FB2-7CBA3A2FC22E}"/>
              </a:ext>
            </a:extLst>
          </p:cNvPr>
          <p:cNvSpPr/>
          <p:nvPr/>
        </p:nvSpPr>
        <p:spPr>
          <a:xfrm>
            <a:off x="5946503" y="200424"/>
            <a:ext cx="6096000" cy="4401205"/>
          </a:xfrm>
          <a:prstGeom prst="rect">
            <a:avLst/>
          </a:prstGeom>
        </p:spPr>
        <p:txBody>
          <a:bodyPr>
            <a:spAutoFit/>
          </a:bodyPr>
          <a:lstStyle/>
          <a:p>
            <a:pPr algn="r" rtl="1"/>
            <a:r>
              <a:rPr lang="fa-IR" sz="2800" dirty="0">
                <a:solidFill>
                  <a:schemeClr val="bg1"/>
                </a:solidFill>
                <a:cs typeface="B Nazanin" panose="00000400000000000000" pitchFamily="2" charset="-78"/>
              </a:rPr>
              <a:t>حداکثر جذب اکسیژن </a:t>
            </a:r>
            <a:r>
              <a:rPr lang="en-US" sz="2800" dirty="0">
                <a:solidFill>
                  <a:schemeClr val="bg1"/>
                </a:solidFill>
                <a:cs typeface="B Nazanin" panose="00000400000000000000" pitchFamily="2" charset="-78"/>
              </a:rPr>
              <a:t> </a:t>
            </a:r>
            <a:r>
              <a:rPr lang="fa-IR" sz="2800" dirty="0">
                <a:solidFill>
                  <a:schemeClr val="bg1"/>
                </a:solidFill>
                <a:cs typeface="B Nazanin" panose="00000400000000000000" pitchFamily="2" charset="-78"/>
              </a:rPr>
              <a:t>یا اکسیژن مصرفی</a:t>
            </a:r>
            <a:r>
              <a:rPr lang="en-US" sz="2800" dirty="0">
                <a:solidFill>
                  <a:schemeClr val="bg1"/>
                </a:solidFill>
                <a:cs typeface="B Nazanin" panose="00000400000000000000" pitchFamily="2" charset="-78"/>
              </a:rPr>
              <a:t> VO2max</a:t>
            </a:r>
          </a:p>
          <a:p>
            <a:pPr algn="r" rtl="1"/>
            <a:r>
              <a:rPr lang="fa-IR" sz="2800" dirty="0">
                <a:solidFill>
                  <a:schemeClr val="bg1"/>
                </a:solidFill>
                <a:cs typeface="B Nazanin" panose="00000400000000000000" pitchFamily="2" charset="-78"/>
              </a:rPr>
              <a:t>به حداکثر مقدار اکسیژنی که یک فرد می تواند در طول فعالیت شدید یا حداکثر استفاده کند اشاره دارد.</a:t>
            </a:r>
          </a:p>
          <a:p>
            <a:pPr algn="r" rtl="1"/>
            <a:r>
              <a:rPr lang="fa-IR" sz="2800" dirty="0">
                <a:solidFill>
                  <a:schemeClr val="bg1"/>
                </a:solidFill>
                <a:cs typeface="B Nazanin" panose="00000400000000000000" pitchFamily="2" charset="-78"/>
              </a:rPr>
              <a:t> </a:t>
            </a:r>
            <a:r>
              <a:rPr lang="en-US" sz="2800" dirty="0">
                <a:solidFill>
                  <a:schemeClr val="bg1"/>
                </a:solidFill>
                <a:cs typeface="B Nazanin" panose="00000400000000000000" pitchFamily="2" charset="-78"/>
              </a:rPr>
              <a:t>VO2max </a:t>
            </a:r>
            <a:r>
              <a:rPr lang="fa-IR" sz="2800" dirty="0">
                <a:solidFill>
                  <a:schemeClr val="bg1"/>
                </a:solidFill>
                <a:cs typeface="B Nazanin" panose="00000400000000000000" pitchFamily="2" charset="-78"/>
              </a:rPr>
              <a:t>یا به صورت نرخ مطلق بر حسب لیتر اکسیژن در دقیقه </a:t>
            </a:r>
            <a:r>
              <a:rPr lang="en-US" sz="2800" dirty="0">
                <a:solidFill>
                  <a:schemeClr val="bg1"/>
                </a:solidFill>
                <a:cs typeface="B Nazanin" panose="00000400000000000000" pitchFamily="2" charset="-78"/>
              </a:rPr>
              <a:t>L min-1</a:t>
            </a:r>
            <a:endParaRPr lang="fa-IR" sz="2800" dirty="0">
              <a:solidFill>
                <a:schemeClr val="bg1"/>
              </a:solidFill>
              <a:cs typeface="B Nazanin" panose="00000400000000000000" pitchFamily="2" charset="-78"/>
            </a:endParaRPr>
          </a:p>
          <a:p>
            <a:pPr algn="r" rtl="1"/>
            <a:r>
              <a:rPr lang="fa-IR" sz="2800" dirty="0">
                <a:solidFill>
                  <a:schemeClr val="bg1"/>
                </a:solidFill>
                <a:cs typeface="B Nazanin" panose="00000400000000000000" pitchFamily="2" charset="-78"/>
              </a:rPr>
              <a:t>یا به صورت نرخ نسبی بر حسب میلی لیتر اکسیژن به ازای هر کیلوگرم وزن بدن در دقیقه </a:t>
            </a:r>
            <a:r>
              <a:rPr lang="en-US" sz="2800" dirty="0">
                <a:solidFill>
                  <a:schemeClr val="bg1"/>
                </a:solidFill>
                <a:cs typeface="B Nazanin" panose="00000400000000000000" pitchFamily="2" charset="-78"/>
              </a:rPr>
              <a:t>mL kg-1 min-1 </a:t>
            </a:r>
            <a:r>
              <a:rPr lang="fa-IR" sz="2800" dirty="0">
                <a:solidFill>
                  <a:schemeClr val="bg1"/>
                </a:solidFill>
                <a:cs typeface="B Nazanin" panose="00000400000000000000" pitchFamily="2" charset="-78"/>
              </a:rPr>
              <a:t>بیان می شود. </a:t>
            </a:r>
            <a:r>
              <a:rPr lang="en-US" sz="2800" dirty="0">
                <a:solidFill>
                  <a:schemeClr val="bg1"/>
                </a:solidFill>
                <a:cs typeface="B Nazanin" panose="00000400000000000000" pitchFamily="2" charset="-78"/>
              </a:rPr>
              <a:t>VO2max </a:t>
            </a:r>
            <a:r>
              <a:rPr lang="fa-IR" sz="2800" dirty="0">
                <a:solidFill>
                  <a:schemeClr val="bg1"/>
                </a:solidFill>
                <a:cs typeface="B Nazanin" panose="00000400000000000000" pitchFamily="2" charset="-78"/>
              </a:rPr>
              <a:t>برای اهداف مختلف هم در علوم ورزشی و هم در علوم پزشکی نقش بسزایی دارد. </a:t>
            </a:r>
            <a:endParaRPr lang="en-US" sz="28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20459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3994CF3-0267-4D3D-B1EB-89551E92B712}"/>
              </a:ext>
            </a:extLst>
          </p:cNvPr>
          <p:cNvGraphicFramePr/>
          <p:nvPr>
            <p:extLst>
              <p:ext uri="{D42A27DB-BD31-4B8C-83A1-F6EECF244321}">
                <p14:modId xmlns:p14="http://schemas.microsoft.com/office/powerpoint/2010/main" val="3268529923"/>
              </p:ext>
            </p:extLst>
          </p:nvPr>
        </p:nvGraphicFramePr>
        <p:xfrm>
          <a:off x="587829" y="391886"/>
          <a:ext cx="11286307" cy="5447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999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en-US" sz="6000" dirty="0">
                <a:solidFill>
                  <a:schemeClr val="bg1"/>
                </a:solidFill>
              </a:rPr>
              <a:t>VO2 max </a:t>
            </a:r>
            <a:r>
              <a:rPr lang="fa-IR" sz="6000" dirty="0">
                <a:solidFill>
                  <a:schemeClr val="bg1"/>
                </a:solidFill>
              </a:rPr>
              <a:t>دارای سه جزء اصلی است:</a:t>
            </a:r>
          </a:p>
        </p:txBody>
      </p:sp>
      <p:sp>
        <p:nvSpPr>
          <p:cNvPr id="5" name="Rectangle 4"/>
          <p:cNvSpPr/>
          <p:nvPr/>
        </p:nvSpPr>
        <p:spPr>
          <a:xfrm>
            <a:off x="571500" y="2266968"/>
            <a:ext cx="11049000" cy="3108543"/>
          </a:xfrm>
          <a:prstGeom prst="rect">
            <a:avLst/>
          </a:prstGeom>
        </p:spPr>
        <p:txBody>
          <a:bodyPr wrap="square">
            <a:spAutoFit/>
          </a:bodyPr>
          <a:lstStyle/>
          <a:p>
            <a:pPr>
              <a:buFont typeface="Arial" panose="020B0604020202020204" pitchFamily="34" charset="0"/>
              <a:buChar char="•"/>
            </a:pPr>
            <a:r>
              <a:rPr lang="en-US" sz="2800" b="1" dirty="0">
                <a:solidFill>
                  <a:srgbClr val="FF0000"/>
                </a:solidFill>
                <a:latin typeface="Graphik"/>
              </a:rPr>
              <a:t>Lung capacity and heart volume</a:t>
            </a:r>
            <a:r>
              <a:rPr lang="en-US" sz="2800" b="1" dirty="0">
                <a:solidFill>
                  <a:schemeClr val="bg1"/>
                </a:solidFill>
                <a:latin typeface="Graphik"/>
              </a:rPr>
              <a:t>:</a:t>
            </a:r>
            <a:r>
              <a:rPr lang="en-US" sz="2800" dirty="0">
                <a:solidFill>
                  <a:schemeClr val="bg1"/>
                </a:solidFill>
                <a:latin typeface="Graphik"/>
              </a:rPr>
              <a:t> The more oxygen your lungs can intake and the more oxygenated blood your heart can pump, the higher your VO2 score.</a:t>
            </a:r>
          </a:p>
          <a:p>
            <a:pPr>
              <a:buFont typeface="Arial" panose="020B0604020202020204" pitchFamily="34" charset="0"/>
              <a:buChar char="•"/>
            </a:pPr>
            <a:r>
              <a:rPr lang="en-US" sz="2800" b="1" dirty="0">
                <a:solidFill>
                  <a:srgbClr val="FF0000"/>
                </a:solidFill>
                <a:latin typeface="Graphik"/>
              </a:rPr>
              <a:t>Capillary delivery</a:t>
            </a:r>
            <a:r>
              <a:rPr lang="en-US" sz="2800" b="1" dirty="0">
                <a:solidFill>
                  <a:schemeClr val="bg1"/>
                </a:solidFill>
                <a:latin typeface="Graphik"/>
              </a:rPr>
              <a:t>:</a:t>
            </a:r>
            <a:r>
              <a:rPr lang="en-US" sz="2800" dirty="0">
                <a:solidFill>
                  <a:schemeClr val="bg1"/>
                </a:solidFill>
                <a:latin typeface="Graphik"/>
              </a:rPr>
              <a:t> The more oxygenated blood your circulatory system can transport to your muscles, the higher your VO2 score.</a:t>
            </a:r>
          </a:p>
          <a:p>
            <a:pPr>
              <a:buFont typeface="Arial" panose="020B0604020202020204" pitchFamily="34" charset="0"/>
              <a:buChar char="•"/>
            </a:pPr>
            <a:r>
              <a:rPr lang="en-US" sz="2800" b="1" dirty="0">
                <a:solidFill>
                  <a:srgbClr val="FF0000"/>
                </a:solidFill>
                <a:latin typeface="Graphik"/>
              </a:rPr>
              <a:t>Muscle efficiency</a:t>
            </a:r>
            <a:r>
              <a:rPr lang="en-US" sz="2800" b="1" dirty="0">
                <a:solidFill>
                  <a:schemeClr val="bg1"/>
                </a:solidFill>
                <a:latin typeface="Graphik"/>
              </a:rPr>
              <a:t>:</a:t>
            </a:r>
            <a:r>
              <a:rPr lang="en-US" sz="2800" dirty="0">
                <a:solidFill>
                  <a:schemeClr val="bg1"/>
                </a:solidFill>
                <a:latin typeface="Graphik"/>
              </a:rPr>
              <a:t> The more your muscles can extract and use oxygen from your blood, the higher your VO2 score.</a:t>
            </a:r>
            <a:endParaRPr lang="en-US" sz="2800" b="0" i="0" dirty="0">
              <a:solidFill>
                <a:schemeClr val="bg1"/>
              </a:solidFill>
              <a:effectLst/>
              <a:latin typeface="Graphik"/>
            </a:endParaRPr>
          </a:p>
        </p:txBody>
      </p:sp>
    </p:spTree>
    <p:extLst>
      <p:ext uri="{BB962C8B-B14F-4D97-AF65-F5344CB8AC3E}">
        <p14:creationId xmlns:p14="http://schemas.microsoft.com/office/powerpoint/2010/main" val="83124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62514" y="1014550"/>
            <a:ext cx="6096000" cy="2554545"/>
          </a:xfrm>
          <a:prstGeom prst="rect">
            <a:avLst/>
          </a:prstGeom>
        </p:spPr>
        <p:txBody>
          <a:bodyPr>
            <a:spAutoFit/>
          </a:bodyPr>
          <a:lstStyle/>
          <a:p>
            <a:pPr algn="ctr" rtl="1"/>
            <a:r>
              <a:rPr lang="fa-IR" sz="4000" dirty="0" smtClean="0">
                <a:solidFill>
                  <a:schemeClr val="bg1"/>
                </a:solidFill>
              </a:rPr>
              <a:t>انجام تمرینات هوازی با ایجاد مجموعه ای از سازگاری ها در تمام سیستم های فیزیولوژیک موجب بهبود </a:t>
            </a:r>
            <a:r>
              <a:rPr lang="en-US" sz="4000" dirty="0" smtClean="0">
                <a:solidFill>
                  <a:schemeClr val="bg1"/>
                </a:solidFill>
              </a:rPr>
              <a:t>Vo2max</a:t>
            </a:r>
            <a:r>
              <a:rPr lang="fa-IR" sz="4000" dirty="0" smtClean="0">
                <a:solidFill>
                  <a:schemeClr val="bg1"/>
                </a:solidFill>
              </a:rPr>
              <a:t> می گردد.</a:t>
            </a:r>
            <a:endParaRPr lang="fa-IR" sz="4000" dirty="0">
              <a:solidFill>
                <a:schemeClr val="bg1"/>
              </a:solidFill>
            </a:endParaRPr>
          </a:p>
        </p:txBody>
      </p:sp>
    </p:spTree>
    <p:extLst>
      <p:ext uri="{BB962C8B-B14F-4D97-AF65-F5344CB8AC3E}">
        <p14:creationId xmlns:p14="http://schemas.microsoft.com/office/powerpoint/2010/main" val="335820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algn="ctr" rtl="1"/>
            <a:r>
              <a:rPr lang="fa-IR" sz="4400" dirty="0" smtClean="0">
                <a:solidFill>
                  <a:schemeClr val="bg1"/>
                </a:solidFill>
              </a:rPr>
              <a:t>قلب </a:t>
            </a:r>
            <a:r>
              <a:rPr lang="fa-IR" sz="4400" dirty="0">
                <a:solidFill>
                  <a:schemeClr val="bg1"/>
                </a:solidFill>
              </a:rPr>
              <a:t>ورزشکار مجموعه ای از تغییرات ساختاری و عملکردی است که در قلب افرادی که بیشتر روزها بیش از 1 ساعت تمرین می کنند رخ می دهد.</a:t>
            </a:r>
          </a:p>
        </p:txBody>
      </p:sp>
    </p:spTree>
    <p:extLst>
      <p:ext uri="{BB962C8B-B14F-4D97-AF65-F5344CB8AC3E}">
        <p14:creationId xmlns:p14="http://schemas.microsoft.com/office/powerpoint/2010/main" val="100035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485" y="432414"/>
            <a:ext cx="8273143" cy="6069985"/>
          </a:xfrm>
          <a:prstGeom prst="rect">
            <a:avLst/>
          </a:prstGeom>
        </p:spPr>
      </p:pic>
    </p:spTree>
    <p:extLst>
      <p:ext uri="{BB962C8B-B14F-4D97-AF65-F5344CB8AC3E}">
        <p14:creationId xmlns:p14="http://schemas.microsoft.com/office/powerpoint/2010/main" val="1285090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1" y="110038"/>
            <a:ext cx="11030856" cy="6581048"/>
          </a:xfrm>
          <a:prstGeom prst="rect">
            <a:avLst/>
          </a:prstGeom>
        </p:spPr>
      </p:pic>
    </p:spTree>
    <p:extLst>
      <p:ext uri="{BB962C8B-B14F-4D97-AF65-F5344CB8AC3E}">
        <p14:creationId xmlns:p14="http://schemas.microsoft.com/office/powerpoint/2010/main" val="196355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529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07315" y="389209"/>
            <a:ext cx="6096000" cy="3970318"/>
          </a:xfrm>
          <a:prstGeom prst="rect">
            <a:avLst/>
          </a:prstGeom>
        </p:spPr>
        <p:txBody>
          <a:bodyPr>
            <a:spAutoFit/>
          </a:bodyPr>
          <a:lstStyle/>
          <a:p>
            <a:pPr algn="ctr" rtl="1"/>
            <a:r>
              <a:rPr lang="fa-IR" sz="2800" dirty="0">
                <a:solidFill>
                  <a:schemeClr val="bg1"/>
                </a:solidFill>
                <a:cs typeface="B Nazanin" panose="00000400000000000000" pitchFamily="2" charset="-78"/>
              </a:rPr>
              <a:t>ظرفیت بدنی ورزشکاران عنصر مهم موفقیت در دستاوردهای ورزشی است. این </a:t>
            </a:r>
            <a:r>
              <a:rPr lang="fa-IR" sz="2800" dirty="0" smtClean="0">
                <a:solidFill>
                  <a:schemeClr val="bg1"/>
                </a:solidFill>
                <a:cs typeface="B Nazanin" panose="00000400000000000000" pitchFamily="2" charset="-78"/>
              </a:rPr>
              <a:t> ظرفیت شامل </a:t>
            </a:r>
            <a:r>
              <a:rPr lang="fa-IR" sz="2800" dirty="0">
                <a:solidFill>
                  <a:schemeClr val="bg1"/>
                </a:solidFill>
                <a:cs typeface="B Nazanin" panose="00000400000000000000" pitchFamily="2" charset="-78"/>
              </a:rPr>
              <a:t>تعداد زیادی از ظرفیت های </a:t>
            </a:r>
            <a:r>
              <a:rPr lang="fa-IR" sz="2800" dirty="0" smtClean="0">
                <a:solidFill>
                  <a:schemeClr val="bg1"/>
                </a:solidFill>
                <a:cs typeface="B Nazanin" panose="00000400000000000000" pitchFamily="2" charset="-78"/>
              </a:rPr>
              <a:t>گوناگون </a:t>
            </a:r>
            <a:r>
              <a:rPr lang="fa-IR" sz="2800" dirty="0">
                <a:solidFill>
                  <a:schemeClr val="bg1"/>
                </a:solidFill>
                <a:cs typeface="B Nazanin" panose="00000400000000000000" pitchFamily="2" charset="-78"/>
              </a:rPr>
              <a:t>است که ظرفیت هوازی جزء اصلی آن است. </a:t>
            </a:r>
            <a:endParaRPr lang="fa-IR" sz="2800" dirty="0" smtClean="0">
              <a:solidFill>
                <a:schemeClr val="bg1"/>
              </a:solidFill>
              <a:cs typeface="B Nazanin" panose="00000400000000000000" pitchFamily="2" charset="-78"/>
            </a:endParaRPr>
          </a:p>
          <a:p>
            <a:pPr algn="ctr" rtl="1"/>
            <a:r>
              <a:rPr lang="fa-IR" sz="2800" dirty="0" smtClean="0">
                <a:solidFill>
                  <a:schemeClr val="bg1"/>
                </a:solidFill>
                <a:cs typeface="B Nazanin" panose="00000400000000000000" pitchFamily="2" charset="-78"/>
              </a:rPr>
              <a:t>اساس </a:t>
            </a:r>
            <a:r>
              <a:rPr lang="fa-IR" sz="2800" dirty="0">
                <a:solidFill>
                  <a:schemeClr val="bg1"/>
                </a:solidFill>
                <a:cs typeface="B Nazanin" panose="00000400000000000000" pitchFamily="2" charset="-78"/>
              </a:rPr>
              <a:t>فیزیولوژیکی ظرفیت فیزیکی یک ارگانیسم شامل ظرفیت عملکردی ارگانیسم برای افزایش سطح فرآیندهای متابولیک مطابق با نیاز به تلاش فیزیکی است. </a:t>
            </a:r>
            <a:r>
              <a:rPr lang="fa-IR" sz="2800" dirty="0" smtClean="0">
                <a:solidFill>
                  <a:schemeClr val="bg1"/>
                </a:solidFill>
                <a:cs typeface="B Nazanin" panose="00000400000000000000" pitchFamily="2" charset="-78"/>
              </a:rPr>
              <a:t>در اینجا فرآیندهای </a:t>
            </a:r>
            <a:r>
              <a:rPr lang="fa-IR" sz="2800" dirty="0">
                <a:solidFill>
                  <a:schemeClr val="bg1"/>
                </a:solidFill>
                <a:cs typeface="B Nazanin" panose="00000400000000000000" pitchFamily="2" charset="-78"/>
              </a:rPr>
              <a:t>متابولیک </a:t>
            </a:r>
            <a:r>
              <a:rPr lang="fa-IR" sz="2800" dirty="0" smtClean="0">
                <a:solidFill>
                  <a:schemeClr val="bg1"/>
                </a:solidFill>
                <a:cs typeface="B Nazanin" panose="00000400000000000000" pitchFamily="2" charset="-78"/>
              </a:rPr>
              <a:t>به </a:t>
            </a:r>
            <a:r>
              <a:rPr lang="fa-IR" sz="2800" dirty="0">
                <a:solidFill>
                  <a:schemeClr val="bg1"/>
                </a:solidFill>
                <a:cs typeface="B Nazanin" panose="00000400000000000000" pitchFamily="2" charset="-78"/>
              </a:rPr>
              <a:t>معنای تبدیل انرژی شیمیایی به انرژی مکانیکی است</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499836"/>
            <a:ext cx="4660900" cy="5204278"/>
          </a:xfrm>
          <a:prstGeom prst="rect">
            <a:avLst/>
          </a:prstGeom>
        </p:spPr>
      </p:pic>
    </p:spTree>
    <p:extLst>
      <p:ext uri="{BB962C8B-B14F-4D97-AF65-F5344CB8AC3E}">
        <p14:creationId xmlns:p14="http://schemas.microsoft.com/office/powerpoint/2010/main" val="160699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29" y="348344"/>
            <a:ext cx="10726057" cy="6357256"/>
          </a:xfrm>
          <a:prstGeom prst="rect">
            <a:avLst/>
          </a:prstGeom>
        </p:spPr>
      </p:pic>
    </p:spTree>
    <p:extLst>
      <p:ext uri="{BB962C8B-B14F-4D97-AF65-F5344CB8AC3E}">
        <p14:creationId xmlns:p14="http://schemas.microsoft.com/office/powerpoint/2010/main" val="1245918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942" y="-145143"/>
            <a:ext cx="10515600" cy="1325563"/>
          </a:xfrm>
        </p:spPr>
        <p:txBody>
          <a:bodyPr/>
          <a:lstStyle/>
          <a:p>
            <a:pPr algn="ctr" rtl="1"/>
            <a:r>
              <a:rPr lang="fa-IR" dirty="0" smtClean="0">
                <a:solidFill>
                  <a:schemeClr val="bg1"/>
                </a:solidFill>
              </a:rPr>
              <a:t>سازگاری های قلبی</a:t>
            </a:r>
            <a:endParaRPr lang="fa-IR" dirty="0">
              <a:solidFill>
                <a:schemeClr val="bg1"/>
              </a:solidFill>
            </a:endParaRPr>
          </a:p>
        </p:txBody>
      </p:sp>
      <p:sp>
        <p:nvSpPr>
          <p:cNvPr id="5" name="Rectangle 4"/>
          <p:cNvSpPr/>
          <p:nvPr/>
        </p:nvSpPr>
        <p:spPr>
          <a:xfrm>
            <a:off x="6691086" y="1325563"/>
            <a:ext cx="5500914" cy="5016758"/>
          </a:xfrm>
          <a:prstGeom prst="rect">
            <a:avLst/>
          </a:prstGeom>
        </p:spPr>
        <p:txBody>
          <a:bodyPr wrap="square">
            <a:spAutoFit/>
          </a:bodyPr>
          <a:lstStyle/>
          <a:p>
            <a:pPr algn="ctr" rtl="1"/>
            <a:r>
              <a:rPr lang="fa-IR" sz="4000" dirty="0">
                <a:solidFill>
                  <a:schemeClr val="bg1"/>
                </a:solidFill>
              </a:rPr>
              <a:t>از نظر عملکردی مهمترین سازگاری، بهبود حداکثر برون ده قلبی است که نتیجه بزرگ شدن </a:t>
            </a:r>
            <a:r>
              <a:rPr lang="fa-IR" sz="4000" dirty="0" smtClean="0">
                <a:solidFill>
                  <a:schemeClr val="bg1"/>
                </a:solidFill>
              </a:rPr>
              <a:t>ابعاد </a:t>
            </a:r>
            <a:r>
              <a:rPr lang="fa-IR" sz="4000" dirty="0">
                <a:solidFill>
                  <a:schemeClr val="bg1"/>
                </a:solidFill>
              </a:rPr>
              <a:t>قلبی، بهبود انقباض و افزایش حجم خون است که امکان پر شدن بیشتر بطن ها و در نتیجه حجم ضربه ای بیشتر را فراهم می کند.</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190744" cy="6749143"/>
          </a:xfrm>
          <a:prstGeom prst="rect">
            <a:avLst/>
          </a:prstGeom>
        </p:spPr>
      </p:pic>
    </p:spTree>
    <p:extLst>
      <p:ext uri="{BB962C8B-B14F-4D97-AF65-F5344CB8AC3E}">
        <p14:creationId xmlns:p14="http://schemas.microsoft.com/office/powerpoint/2010/main" val="829362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71886" y="275549"/>
            <a:ext cx="6096000" cy="1384995"/>
          </a:xfrm>
          <a:prstGeom prst="rect">
            <a:avLst/>
          </a:prstGeom>
        </p:spPr>
        <p:txBody>
          <a:bodyPr>
            <a:spAutoFit/>
          </a:bodyPr>
          <a:lstStyle/>
          <a:p>
            <a:pPr algn="ctr" rtl="1"/>
            <a:r>
              <a:rPr lang="fa-IR" sz="2800" dirty="0">
                <a:solidFill>
                  <a:schemeClr val="bg1"/>
                </a:solidFill>
                <a:cs typeface="B Nazanin" panose="00000400000000000000" pitchFamily="2" charset="-78"/>
              </a:rPr>
              <a:t>به موازات حداکثر برون ده قلبی بیشتر، ظرفیت پرفیوژن عضله افزایش می یابد و امکان تحویل اکسیژن بیشتر را فراهم می کند.</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1"/>
            <a:ext cx="8749393" cy="5029200"/>
          </a:xfrm>
          <a:prstGeom prst="rect">
            <a:avLst/>
          </a:prstGeom>
        </p:spPr>
      </p:pic>
    </p:spTree>
    <p:extLst>
      <p:ext uri="{BB962C8B-B14F-4D97-AF65-F5344CB8AC3E}">
        <p14:creationId xmlns:p14="http://schemas.microsoft.com/office/powerpoint/2010/main" val="201572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57255" y="1209879"/>
            <a:ext cx="5515429" cy="3416320"/>
          </a:xfrm>
          <a:prstGeom prst="rect">
            <a:avLst/>
          </a:prstGeom>
        </p:spPr>
        <p:txBody>
          <a:bodyPr wrap="square">
            <a:spAutoFit/>
          </a:bodyPr>
          <a:lstStyle/>
          <a:p>
            <a:pPr algn="ctr" rtl="1"/>
            <a:r>
              <a:rPr lang="fa-IR" sz="3600" dirty="0">
                <a:solidFill>
                  <a:schemeClr val="bg1"/>
                </a:solidFill>
              </a:rPr>
              <a:t>برای انطباق با نیازهای هوازی و سطوح پرفیوژن بالاتر، شریان‌ها، </a:t>
            </a:r>
            <a:r>
              <a:rPr lang="fa-IR" sz="3600" dirty="0" smtClean="0">
                <a:solidFill>
                  <a:schemeClr val="bg1"/>
                </a:solidFill>
              </a:rPr>
              <a:t>شریانچه ها </a:t>
            </a:r>
            <a:r>
              <a:rPr lang="fa-IR" sz="3600" dirty="0">
                <a:solidFill>
                  <a:schemeClr val="bg1"/>
                </a:solidFill>
              </a:rPr>
              <a:t>و مویرگ‌ها از نظر ساختار و تعداد سازگار می‌شوند. قطر مجرای بزرگتر </a:t>
            </a:r>
            <a:r>
              <a:rPr lang="fa-IR" sz="3600" dirty="0" smtClean="0">
                <a:solidFill>
                  <a:schemeClr val="bg1"/>
                </a:solidFill>
              </a:rPr>
              <a:t>و </a:t>
            </a:r>
            <a:r>
              <a:rPr lang="fa-IR" sz="3600" dirty="0">
                <a:solidFill>
                  <a:schemeClr val="bg1"/>
                </a:solidFill>
              </a:rPr>
              <a:t>مقاومت در برابر جریان به حداقل می </a:t>
            </a:r>
            <a:r>
              <a:rPr lang="fa-IR" sz="3600" dirty="0" smtClean="0">
                <a:solidFill>
                  <a:schemeClr val="bg1"/>
                </a:solidFill>
              </a:rPr>
              <a:t>رسد. </a:t>
            </a:r>
            <a:endParaRPr lang="fa-IR" sz="36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36343" cy="6858000"/>
          </a:xfrm>
          <a:prstGeom prst="rect">
            <a:avLst/>
          </a:prstGeom>
        </p:spPr>
      </p:pic>
    </p:spTree>
    <p:extLst>
      <p:ext uri="{BB962C8B-B14F-4D97-AF65-F5344CB8AC3E}">
        <p14:creationId xmlns:p14="http://schemas.microsoft.com/office/powerpoint/2010/main" val="59558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71543" y="253163"/>
            <a:ext cx="3686628" cy="4154984"/>
          </a:xfrm>
          <a:prstGeom prst="rect">
            <a:avLst/>
          </a:prstGeom>
        </p:spPr>
        <p:txBody>
          <a:bodyPr wrap="square">
            <a:spAutoFit/>
          </a:bodyPr>
          <a:lstStyle/>
          <a:p>
            <a:pPr algn="ctr" rtl="1"/>
            <a:r>
              <a:rPr lang="fa-IR" sz="4400" dirty="0">
                <a:solidFill>
                  <a:schemeClr val="bg1"/>
                </a:solidFill>
              </a:rPr>
              <a:t>تمرینات استقامتی همچنین ممکن است باعث ایجاد تغییراتی در ظرفیت گشادکننده عروق </a:t>
            </a:r>
            <a:r>
              <a:rPr lang="fa-IR" sz="4400" dirty="0" smtClean="0">
                <a:solidFill>
                  <a:schemeClr val="bg1"/>
                </a:solidFill>
              </a:rPr>
              <a:t>شود</a:t>
            </a:r>
            <a:r>
              <a:rPr lang="fa-IR" sz="4400" dirty="0">
                <a:solidFill>
                  <a:schemeClr val="bg1"/>
                </a:solidFill>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05196" cy="6858000"/>
          </a:xfrm>
          <a:prstGeom prst="rect">
            <a:avLst/>
          </a:prstGeom>
        </p:spPr>
      </p:pic>
    </p:spTree>
    <p:extLst>
      <p:ext uri="{BB962C8B-B14F-4D97-AF65-F5344CB8AC3E}">
        <p14:creationId xmlns:p14="http://schemas.microsoft.com/office/powerpoint/2010/main" val="3718138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9886" y="216264"/>
            <a:ext cx="6096000" cy="3046988"/>
          </a:xfrm>
          <a:prstGeom prst="rect">
            <a:avLst/>
          </a:prstGeom>
        </p:spPr>
        <p:txBody>
          <a:bodyPr>
            <a:spAutoFit/>
          </a:bodyPr>
          <a:lstStyle/>
          <a:p>
            <a:pPr algn="r" rtl="1"/>
            <a:r>
              <a:rPr lang="fa-IR" sz="3200" dirty="0" smtClean="0">
                <a:solidFill>
                  <a:schemeClr val="bg1"/>
                </a:solidFill>
                <a:cs typeface="B Nazanin" panose="00000400000000000000" pitchFamily="2" charset="-78"/>
              </a:rPr>
              <a:t>شبکه مویرگی در </a:t>
            </a:r>
            <a:r>
              <a:rPr lang="fa-IR" sz="3200" dirty="0">
                <a:solidFill>
                  <a:schemeClr val="bg1"/>
                </a:solidFill>
                <a:cs typeface="B Nazanin" panose="00000400000000000000" pitchFamily="2" charset="-78"/>
              </a:rPr>
              <a:t>داخل عضله افزایش می یابد و ظرفیت بهبود یافته برای استخراج اکسیژن توسط عضله را از طریق ناحیه بیشتری برای انتشار، فاصله انتشار کوتاهتر و میانگین زمان عبور گلبول قرمز از کوچکترین رگهای خونی افزایش می دهد.</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05550" cy="6858000"/>
          </a:xfrm>
          <a:prstGeom prst="rect">
            <a:avLst/>
          </a:prstGeom>
        </p:spPr>
      </p:pic>
    </p:spTree>
    <p:extLst>
      <p:ext uri="{BB962C8B-B14F-4D97-AF65-F5344CB8AC3E}">
        <p14:creationId xmlns:p14="http://schemas.microsoft.com/office/powerpoint/2010/main" val="2852476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5428" y="1006679"/>
            <a:ext cx="6096000" cy="5078313"/>
          </a:xfrm>
          <a:prstGeom prst="rect">
            <a:avLst/>
          </a:prstGeom>
        </p:spPr>
        <p:txBody>
          <a:bodyPr>
            <a:spAutoFit/>
          </a:bodyPr>
          <a:lstStyle/>
          <a:p>
            <a:pPr algn="ctr" rtl="1"/>
            <a:r>
              <a:rPr lang="fa-IR" sz="3600" dirty="0">
                <a:solidFill>
                  <a:schemeClr val="bg1"/>
                </a:solidFill>
              </a:rPr>
              <a:t>ورزشکاران </a:t>
            </a:r>
            <a:r>
              <a:rPr lang="fa-IR" sz="3600" dirty="0" smtClean="0">
                <a:solidFill>
                  <a:schemeClr val="bg1"/>
                </a:solidFill>
              </a:rPr>
              <a:t>تمرین دیده استقامتی </a:t>
            </a:r>
            <a:r>
              <a:rPr lang="fa-IR" sz="3600" dirty="0">
                <a:solidFill>
                  <a:schemeClr val="bg1"/>
                </a:solidFill>
              </a:rPr>
              <a:t>معمولا حداکثر </a:t>
            </a:r>
            <a:r>
              <a:rPr lang="en-US" sz="3600" dirty="0">
                <a:solidFill>
                  <a:schemeClr val="bg1"/>
                </a:solidFill>
              </a:rPr>
              <a:t>Vo2 </a:t>
            </a:r>
            <a:r>
              <a:rPr lang="fa-IR" sz="3600" dirty="0">
                <a:solidFill>
                  <a:schemeClr val="bg1"/>
                </a:solidFill>
              </a:rPr>
              <a:t>بالایی دارند. افزایش </a:t>
            </a:r>
            <a:r>
              <a:rPr lang="en-US" sz="3600" dirty="0">
                <a:solidFill>
                  <a:schemeClr val="bg1"/>
                </a:solidFill>
              </a:rPr>
              <a:t>VO2 </a:t>
            </a:r>
            <a:r>
              <a:rPr lang="fa-IR" sz="3600" dirty="0">
                <a:solidFill>
                  <a:schemeClr val="bg1"/>
                </a:solidFill>
              </a:rPr>
              <a:t>پتانسیل </a:t>
            </a:r>
            <a:r>
              <a:rPr lang="fa-IR" sz="3600" dirty="0" smtClean="0">
                <a:solidFill>
                  <a:schemeClr val="bg1"/>
                </a:solidFill>
              </a:rPr>
              <a:t>فرد </a:t>
            </a:r>
            <a:r>
              <a:rPr lang="fa-IR" sz="3600" dirty="0">
                <a:solidFill>
                  <a:schemeClr val="bg1"/>
                </a:solidFill>
              </a:rPr>
              <a:t>را برای عملکرد در سطح بالایی در ورزش بهبود می بخشد. با این حال، این تنها عاملی نیست که موفقیت را تعیین می کند. عوامل دیگری مانند آستانه لاکتات و استقامت عضلانی نیز نقش مهمی در به حداکثر رساندن عملکرد دارند.</a:t>
            </a:r>
          </a:p>
        </p:txBody>
      </p:sp>
    </p:spTree>
    <p:extLst>
      <p:ext uri="{BB962C8B-B14F-4D97-AF65-F5344CB8AC3E}">
        <p14:creationId xmlns:p14="http://schemas.microsoft.com/office/powerpoint/2010/main" val="3384356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28687" y="1434238"/>
            <a:ext cx="6096000" cy="4401205"/>
          </a:xfrm>
          <a:prstGeom prst="rect">
            <a:avLst/>
          </a:prstGeom>
        </p:spPr>
        <p:txBody>
          <a:bodyPr>
            <a:spAutoFit/>
          </a:bodyPr>
          <a:lstStyle/>
          <a:p>
            <a:pPr algn="ctr" rtl="1"/>
            <a:r>
              <a:rPr lang="fa-IR" sz="4000" dirty="0">
                <a:solidFill>
                  <a:schemeClr val="bg1"/>
                </a:solidFill>
              </a:rPr>
              <a:t>افزایش طول عمر</a:t>
            </a:r>
          </a:p>
          <a:p>
            <a:pPr algn="ctr" rtl="1"/>
            <a:r>
              <a:rPr lang="fa-IR" sz="4000" dirty="0">
                <a:solidFill>
                  <a:schemeClr val="bg1"/>
                </a:solidFill>
              </a:rPr>
              <a:t>کیفیت زندگی بهتر</a:t>
            </a:r>
          </a:p>
          <a:p>
            <a:pPr algn="ctr" rtl="1"/>
            <a:r>
              <a:rPr lang="fa-IR" sz="4000" dirty="0">
                <a:solidFill>
                  <a:schemeClr val="bg1"/>
                </a:solidFill>
              </a:rPr>
              <a:t>کاهش خطر سکته مغزی</a:t>
            </a:r>
          </a:p>
          <a:p>
            <a:pPr algn="ctr" rtl="1"/>
            <a:r>
              <a:rPr lang="fa-IR" sz="4000" dirty="0">
                <a:solidFill>
                  <a:schemeClr val="bg1"/>
                </a:solidFill>
              </a:rPr>
              <a:t>کاهش خطر بیماری قلبی، دیابت و سرطان</a:t>
            </a:r>
          </a:p>
          <a:p>
            <a:pPr algn="ctr" rtl="1"/>
            <a:r>
              <a:rPr lang="fa-IR" sz="4000" dirty="0" smtClean="0">
                <a:solidFill>
                  <a:schemeClr val="bg1"/>
                </a:solidFill>
              </a:rPr>
              <a:t>بهبود خلق </a:t>
            </a:r>
            <a:r>
              <a:rPr lang="fa-IR" sz="4000" dirty="0">
                <a:solidFill>
                  <a:schemeClr val="bg1"/>
                </a:solidFill>
              </a:rPr>
              <a:t>و خوی </a:t>
            </a:r>
            <a:endParaRPr lang="fa-IR" sz="4000" dirty="0" smtClean="0">
              <a:solidFill>
                <a:schemeClr val="bg1"/>
              </a:solidFill>
            </a:endParaRPr>
          </a:p>
          <a:p>
            <a:pPr algn="ctr" rtl="1"/>
            <a:r>
              <a:rPr lang="fa-IR" sz="4000" dirty="0" smtClean="0">
                <a:solidFill>
                  <a:schemeClr val="bg1"/>
                </a:solidFill>
              </a:rPr>
              <a:t>خواب </a:t>
            </a:r>
            <a:r>
              <a:rPr lang="fa-IR" sz="4000" dirty="0">
                <a:solidFill>
                  <a:schemeClr val="bg1"/>
                </a:solidFill>
              </a:rPr>
              <a:t>بهتر</a:t>
            </a:r>
          </a:p>
        </p:txBody>
      </p:sp>
      <p:sp>
        <p:nvSpPr>
          <p:cNvPr id="7" name="Rectangle 6"/>
          <p:cNvSpPr/>
          <p:nvPr/>
        </p:nvSpPr>
        <p:spPr>
          <a:xfrm>
            <a:off x="2714172" y="278663"/>
            <a:ext cx="6096000" cy="707886"/>
          </a:xfrm>
          <a:prstGeom prst="rect">
            <a:avLst/>
          </a:prstGeom>
        </p:spPr>
        <p:txBody>
          <a:bodyPr>
            <a:spAutoFit/>
          </a:bodyPr>
          <a:lstStyle/>
          <a:p>
            <a:pPr algn="ctr" rtl="1"/>
            <a:r>
              <a:rPr lang="fa-IR" sz="4000" dirty="0" smtClean="0">
                <a:solidFill>
                  <a:schemeClr val="bg1"/>
                </a:solidFill>
              </a:rPr>
              <a:t>فواید افزایش </a:t>
            </a:r>
            <a:r>
              <a:rPr lang="en-US" sz="4000" dirty="0" smtClean="0">
                <a:solidFill>
                  <a:schemeClr val="bg1"/>
                </a:solidFill>
              </a:rPr>
              <a:t>Vo2max</a:t>
            </a:r>
            <a:endParaRPr lang="fa-IR" sz="4000" dirty="0">
              <a:solidFill>
                <a:schemeClr val="bg1"/>
              </a:solidFill>
            </a:endParaRPr>
          </a:p>
        </p:txBody>
      </p:sp>
    </p:spTree>
    <p:extLst>
      <p:ext uri="{BB962C8B-B14F-4D97-AF65-F5344CB8AC3E}">
        <p14:creationId xmlns:p14="http://schemas.microsoft.com/office/powerpoint/2010/main" val="3290613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86" y="50574"/>
            <a:ext cx="10515600" cy="1325563"/>
          </a:xfrm>
        </p:spPr>
        <p:txBody>
          <a:bodyPr/>
          <a:lstStyle/>
          <a:p>
            <a:pPr algn="ctr" rtl="1"/>
            <a:r>
              <a:rPr lang="fa-IR" dirty="0" smtClean="0">
                <a:solidFill>
                  <a:schemeClr val="bg1"/>
                </a:solidFill>
              </a:rPr>
              <a:t>چگونه </a:t>
            </a:r>
            <a:r>
              <a:rPr lang="en-US" dirty="0" smtClean="0">
                <a:solidFill>
                  <a:schemeClr val="bg1"/>
                </a:solidFill>
              </a:rPr>
              <a:t>Vo2max</a:t>
            </a:r>
            <a:r>
              <a:rPr lang="fa-IR" dirty="0" smtClean="0">
                <a:solidFill>
                  <a:schemeClr val="bg1"/>
                </a:solidFill>
              </a:rPr>
              <a:t> را می توان افزایش داد؟</a:t>
            </a:r>
            <a:endParaRPr lang="fa-IR"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00" y="1589088"/>
            <a:ext cx="9579429" cy="5268912"/>
          </a:xfrm>
          <a:prstGeom prst="rect">
            <a:avLst/>
          </a:prstGeom>
        </p:spPr>
      </p:pic>
    </p:spTree>
    <p:extLst>
      <p:ext uri="{BB962C8B-B14F-4D97-AF65-F5344CB8AC3E}">
        <p14:creationId xmlns:p14="http://schemas.microsoft.com/office/powerpoint/2010/main" val="2130238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44913" y="173950"/>
            <a:ext cx="8461829" cy="1754326"/>
          </a:xfrm>
          <a:prstGeom prst="rect">
            <a:avLst/>
          </a:prstGeom>
        </p:spPr>
        <p:txBody>
          <a:bodyPr wrap="square">
            <a:spAutoFit/>
          </a:bodyPr>
          <a:lstStyle/>
          <a:p>
            <a:pPr algn="ctr" rtl="1"/>
            <a:r>
              <a:rPr lang="fa-IR" sz="3600" dirty="0" smtClean="0">
                <a:solidFill>
                  <a:schemeClr val="bg1"/>
                </a:solidFill>
                <a:cs typeface="B Nazanin" panose="00000400000000000000" pitchFamily="2" charset="-78"/>
              </a:rPr>
              <a:t>آزمون های آمادگی جسمانی را </a:t>
            </a:r>
            <a:r>
              <a:rPr lang="fa-IR" sz="3600" dirty="0">
                <a:solidFill>
                  <a:schemeClr val="bg1"/>
                </a:solidFill>
                <a:cs typeface="B Nazanin" panose="00000400000000000000" pitchFamily="2" charset="-78"/>
              </a:rPr>
              <a:t>می توان به عنوان یک فعالیت حرفه ای اساسی برای دانشمندان ورزش و مربیان </a:t>
            </a:r>
            <a:r>
              <a:rPr lang="fa-IR" sz="3600" dirty="0" smtClean="0">
                <a:solidFill>
                  <a:schemeClr val="bg1"/>
                </a:solidFill>
                <a:cs typeface="B Nazanin" panose="00000400000000000000" pitchFamily="2" charset="-78"/>
              </a:rPr>
              <a:t>و بدنسازان </a:t>
            </a:r>
            <a:r>
              <a:rPr lang="fa-IR" sz="3600" dirty="0">
                <a:solidFill>
                  <a:schemeClr val="bg1"/>
                </a:solidFill>
                <a:cs typeface="B Nazanin" panose="00000400000000000000" pitchFamily="2" charset="-78"/>
              </a:rPr>
              <a:t>در نظر </a:t>
            </a:r>
            <a:r>
              <a:rPr lang="fa-IR" sz="3600" dirty="0" smtClean="0">
                <a:solidFill>
                  <a:schemeClr val="bg1"/>
                </a:solidFill>
                <a:cs typeface="B Nazanin" panose="00000400000000000000" pitchFamily="2" charset="-78"/>
              </a:rPr>
              <a:t>گرفت.</a:t>
            </a:r>
            <a:endParaRPr lang="fa-IR" sz="3600" dirty="0">
              <a:solidFill>
                <a:schemeClr val="bg1"/>
              </a:solidFill>
              <a:cs typeface="B Nazanin" panose="000004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913" y="2239347"/>
            <a:ext cx="8461829" cy="4335623"/>
          </a:xfrm>
          <a:prstGeom prst="rect">
            <a:avLst/>
          </a:prstGeom>
        </p:spPr>
      </p:pic>
    </p:spTree>
    <p:extLst>
      <p:ext uri="{BB962C8B-B14F-4D97-AF65-F5344CB8AC3E}">
        <p14:creationId xmlns:p14="http://schemas.microsoft.com/office/powerpoint/2010/main" val="3892548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07315" y="1030515"/>
            <a:ext cx="6096000" cy="2862322"/>
          </a:xfrm>
          <a:prstGeom prst="rect">
            <a:avLst/>
          </a:prstGeom>
        </p:spPr>
        <p:txBody>
          <a:bodyPr>
            <a:spAutoFit/>
          </a:bodyPr>
          <a:lstStyle/>
          <a:p>
            <a:pPr algn="ctr" rtl="1"/>
            <a:r>
              <a:rPr lang="fa-IR" sz="3600" dirty="0">
                <a:solidFill>
                  <a:schemeClr val="bg1"/>
                </a:solidFill>
                <a:cs typeface="B Nazanin" panose="00000400000000000000" pitchFamily="2" charset="-78"/>
              </a:rPr>
              <a:t>از آنجایی که ظرفیت‌های انرژی بدن انسان قطعاً مهم‌ترین عامل تعیین‌کننده محدودیت‌های ظرفیت بدنی و همچنین انجام ورزش است، می‌توان ظرفیت فیزیکی را با مقدار ظرفیت انرژی برابر دانست.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0515"/>
            <a:ext cx="5733143" cy="5500914"/>
          </a:xfrm>
          <a:prstGeom prst="rect">
            <a:avLst/>
          </a:prstGeom>
        </p:spPr>
      </p:pic>
    </p:spTree>
    <p:extLst>
      <p:ext uri="{BB962C8B-B14F-4D97-AF65-F5344CB8AC3E}">
        <p14:creationId xmlns:p14="http://schemas.microsoft.com/office/powerpoint/2010/main" val="1177510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6972" y="246742"/>
            <a:ext cx="9042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t>دلیل و اهمیت آزمون های آمادگی جسمانی</a:t>
            </a:r>
            <a:endParaRPr lang="fa-IR" sz="4400" dirty="0"/>
          </a:p>
        </p:txBody>
      </p:sp>
      <p:sp>
        <p:nvSpPr>
          <p:cNvPr id="6" name="Oval 5"/>
          <p:cNvSpPr/>
          <p:nvPr/>
        </p:nvSpPr>
        <p:spPr>
          <a:xfrm>
            <a:off x="783771" y="1654627"/>
            <a:ext cx="3004458" cy="2278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t>پایش تمرین و عملکرد</a:t>
            </a:r>
            <a:endParaRPr lang="fa-IR" sz="3200" dirty="0"/>
          </a:p>
        </p:txBody>
      </p:sp>
      <p:sp>
        <p:nvSpPr>
          <p:cNvPr id="7" name="Oval 6"/>
          <p:cNvSpPr/>
          <p:nvPr/>
        </p:nvSpPr>
        <p:spPr>
          <a:xfrm>
            <a:off x="783771" y="4390569"/>
            <a:ext cx="3004458" cy="2278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t>طراحی برنامه تمرینی و ارائه نسخه تمرینی</a:t>
            </a:r>
            <a:endParaRPr lang="fa-IR" sz="3200" dirty="0"/>
          </a:p>
        </p:txBody>
      </p:sp>
      <p:sp>
        <p:nvSpPr>
          <p:cNvPr id="9" name="Oval 8"/>
          <p:cNvSpPr/>
          <p:nvPr/>
        </p:nvSpPr>
        <p:spPr>
          <a:xfrm>
            <a:off x="4608283" y="3251197"/>
            <a:ext cx="3185887" cy="2278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t>شناسایی و انتخاب استعدادها</a:t>
            </a:r>
            <a:endParaRPr lang="fa-IR" sz="3200" dirty="0"/>
          </a:p>
        </p:txBody>
      </p:sp>
      <p:sp>
        <p:nvSpPr>
          <p:cNvPr id="10" name="Oval 9"/>
          <p:cNvSpPr/>
          <p:nvPr/>
        </p:nvSpPr>
        <p:spPr>
          <a:xfrm>
            <a:off x="8614224" y="4390570"/>
            <a:ext cx="3106062" cy="2278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t>ارزیابی برنامه های تمرینی اجرا شده</a:t>
            </a:r>
            <a:endParaRPr lang="fa-IR" sz="3200" dirty="0"/>
          </a:p>
        </p:txBody>
      </p:sp>
      <p:sp>
        <p:nvSpPr>
          <p:cNvPr id="11" name="Oval 10"/>
          <p:cNvSpPr/>
          <p:nvPr/>
        </p:nvSpPr>
        <p:spPr>
          <a:xfrm>
            <a:off x="8614224" y="1636483"/>
            <a:ext cx="3106062" cy="2278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t>سنجش ظرفیت های فیزیولوژیک</a:t>
            </a:r>
            <a:endParaRPr lang="fa-IR" sz="3200" dirty="0"/>
          </a:p>
        </p:txBody>
      </p:sp>
    </p:spTree>
    <p:extLst>
      <p:ext uri="{BB962C8B-B14F-4D97-AF65-F5344CB8AC3E}">
        <p14:creationId xmlns:p14="http://schemas.microsoft.com/office/powerpoint/2010/main" val="228071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8343" y="993392"/>
            <a:ext cx="6096000" cy="2862322"/>
          </a:xfrm>
          <a:prstGeom prst="rect">
            <a:avLst/>
          </a:prstGeom>
        </p:spPr>
        <p:txBody>
          <a:bodyPr>
            <a:spAutoFit/>
          </a:bodyPr>
          <a:lstStyle/>
          <a:p>
            <a:pPr algn="ctr" rtl="1"/>
            <a:r>
              <a:rPr lang="fa-IR" sz="3600" dirty="0">
                <a:solidFill>
                  <a:schemeClr val="bg1"/>
                </a:solidFill>
                <a:cs typeface="B Nazanin" panose="00000400000000000000" pitchFamily="2" charset="-78"/>
              </a:rPr>
              <a:t>با توجه به این الزامات چند منظوره، یک </a:t>
            </a:r>
            <a:r>
              <a:rPr lang="fa-IR" sz="3600" dirty="0" smtClean="0">
                <a:solidFill>
                  <a:schemeClr val="bg1"/>
                </a:solidFill>
                <a:cs typeface="B Nazanin" panose="00000400000000000000" pitchFamily="2" charset="-78"/>
              </a:rPr>
              <a:t>آزمون آمادگی جسمانی به </a:t>
            </a:r>
            <a:r>
              <a:rPr lang="fa-IR" sz="3600" dirty="0">
                <a:solidFill>
                  <a:schemeClr val="bg1"/>
                </a:solidFill>
                <a:cs typeface="B Nazanin" panose="00000400000000000000" pitchFamily="2" charset="-78"/>
              </a:rPr>
              <a:t>سختی می تواند به عنوان یک ابزار ایده آل برای ارائه اطلاعات مفید برای تمام جنبه های </a:t>
            </a:r>
            <a:r>
              <a:rPr lang="fa-IR" sz="3600" dirty="0" smtClean="0">
                <a:solidFill>
                  <a:schemeClr val="bg1"/>
                </a:solidFill>
                <a:cs typeface="B Nazanin" panose="00000400000000000000" pitchFamily="2" charset="-78"/>
              </a:rPr>
              <a:t>آزمون آمادگی جسمانی  </a:t>
            </a:r>
            <a:r>
              <a:rPr lang="fa-IR" sz="3600" dirty="0">
                <a:solidFill>
                  <a:schemeClr val="bg1"/>
                </a:solidFill>
                <a:cs typeface="B Nazanin" panose="00000400000000000000" pitchFamily="2" charset="-78"/>
              </a:rPr>
              <a:t>استفاده شود.</a:t>
            </a:r>
          </a:p>
        </p:txBody>
      </p:sp>
    </p:spTree>
    <p:extLst>
      <p:ext uri="{BB962C8B-B14F-4D97-AF65-F5344CB8AC3E}">
        <p14:creationId xmlns:p14="http://schemas.microsoft.com/office/powerpoint/2010/main" val="3852547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86400" y="685801"/>
            <a:ext cx="5105400" cy="830997"/>
          </a:xfrm>
          <a:prstGeom prst="rect">
            <a:avLst/>
          </a:prstGeom>
        </p:spPr>
        <p:txBody>
          <a:bodyPr wrap="square">
            <a:spAutoFit/>
          </a:bodyPr>
          <a:lstStyle/>
          <a:p>
            <a:pPr algn="ctr" rtl="1"/>
            <a:r>
              <a:rPr lang="fa-IR" sz="2400" dirty="0">
                <a:solidFill>
                  <a:schemeClr val="bg1"/>
                </a:solidFill>
              </a:rPr>
              <a:t>سنجش قوای جسمانی یکی از </a:t>
            </a:r>
            <a:r>
              <a:rPr lang="fa-IR" sz="2400" dirty="0">
                <a:solidFill>
                  <a:schemeClr val="bg1"/>
                </a:solidFill>
              </a:rPr>
              <a:t>بخش های </a:t>
            </a:r>
            <a:r>
              <a:rPr lang="fa-IR" sz="2400" dirty="0">
                <a:solidFill>
                  <a:schemeClr val="bg1"/>
                </a:solidFill>
              </a:rPr>
              <a:t>اصلی در روند آماده سازی </a:t>
            </a:r>
            <a:r>
              <a:rPr lang="fa-IR" sz="2400" dirty="0">
                <a:solidFill>
                  <a:schemeClr val="bg1"/>
                </a:solidFill>
              </a:rPr>
              <a:t>ورزشکاران است. </a:t>
            </a:r>
            <a:endParaRPr lang="fa-IR" sz="2400" dirty="0">
              <a:solidFill>
                <a:schemeClr val="bg1"/>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339" y="322118"/>
            <a:ext cx="3841061" cy="2421082"/>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193" y="3264409"/>
            <a:ext cx="3827206" cy="2934109"/>
          </a:xfrm>
          <a:prstGeom prst="rect">
            <a:avLst/>
          </a:prstGeom>
        </p:spPr>
      </p:pic>
      <p:pic>
        <p:nvPicPr>
          <p:cNvPr id="11" name="Picture 8" descr="C:\Documents and Settings\School\My Documents\Dropbox\ropes\Questionnair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1" y="2202597"/>
            <a:ext cx="3857625" cy="282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1498729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sz="quarter" idx="4294967295"/>
          </p:nvPr>
        </p:nvSpPr>
        <p:spPr>
          <a:xfrm>
            <a:off x="6705600" y="609601"/>
            <a:ext cx="3657600" cy="5714999"/>
          </a:xfrm>
          <a:prstGeom prst="rect">
            <a:avLst/>
          </a:prstGeom>
        </p:spPr>
        <p:txBody>
          <a:bodyPr>
            <a:normAutofit/>
          </a:bodyPr>
          <a:lstStyle/>
          <a:p>
            <a:pPr algn="ctr" rtl="1"/>
            <a:r>
              <a:rPr lang="fa-IR" dirty="0">
                <a:solidFill>
                  <a:schemeClr val="bg1"/>
                </a:solidFill>
              </a:rPr>
              <a:t>سنجش آمادگی جسمانی بازیکنان در آغاز فصل </a:t>
            </a:r>
            <a:r>
              <a:rPr lang="fa-IR" dirty="0" smtClean="0">
                <a:solidFill>
                  <a:schemeClr val="bg1"/>
                </a:solidFill>
              </a:rPr>
              <a:t>تمرین</a:t>
            </a:r>
          </a:p>
          <a:p>
            <a:pPr algn="ctr" rtl="1"/>
            <a:endParaRPr lang="fa-IR" dirty="0">
              <a:solidFill>
                <a:schemeClr val="bg1"/>
              </a:solidFill>
            </a:endParaRPr>
          </a:p>
          <a:p>
            <a:pPr marL="457200" indent="-457200" algn="ctr" rtl="1">
              <a:buFont typeface="+mj-lt"/>
              <a:buAutoNum type="arabicPeriod"/>
            </a:pPr>
            <a:r>
              <a:rPr lang="fa-IR" b="1" dirty="0">
                <a:solidFill>
                  <a:schemeClr val="bg1"/>
                </a:solidFill>
              </a:rPr>
              <a:t>اطلاع از سطح آمادگی بازیکنان</a:t>
            </a:r>
          </a:p>
          <a:p>
            <a:pPr marL="457200" indent="-457200" algn="ctr" rtl="1">
              <a:buFont typeface="+mj-lt"/>
              <a:buAutoNum type="arabicPeriod"/>
            </a:pPr>
            <a:r>
              <a:rPr lang="fa-IR" b="1" dirty="0">
                <a:solidFill>
                  <a:schemeClr val="bg1"/>
                </a:solidFill>
              </a:rPr>
              <a:t>تعیین برنامه تمرینی شامل حجم، شدت </a:t>
            </a:r>
          </a:p>
          <a:p>
            <a:pPr algn="ctr" rtl="1"/>
            <a:endParaRPr lang="fa-IR" dirty="0"/>
          </a:p>
          <a:p>
            <a:pPr marL="0" indent="0" algn="ctr" rtl="1">
              <a:buNone/>
            </a:pPr>
            <a:endParaRPr lang="fa-IR" sz="4000" dirty="0">
              <a:solidFill>
                <a:schemeClr val="bg1"/>
              </a:solidFill>
            </a:endParaRPr>
          </a:p>
        </p:txBody>
      </p:sp>
      <p:sp>
        <p:nvSpPr>
          <p:cNvPr id="6" name="Content Placeholder 6"/>
          <p:cNvSpPr>
            <a:spLocks noGrp="1"/>
          </p:cNvSpPr>
          <p:nvPr>
            <p:ph sz="quarter" idx="4294967295"/>
          </p:nvPr>
        </p:nvSpPr>
        <p:spPr>
          <a:xfrm>
            <a:off x="2209800" y="685801"/>
            <a:ext cx="3657600" cy="3048000"/>
          </a:xfrm>
          <a:prstGeom prst="rect">
            <a:avLst/>
          </a:prstGeom>
        </p:spPr>
        <p:txBody>
          <a:bodyPr>
            <a:normAutofit lnSpcReduction="10000"/>
          </a:bodyPr>
          <a:lstStyle/>
          <a:p>
            <a:pPr algn="ctr" rtl="1"/>
            <a:r>
              <a:rPr lang="fa-IR" dirty="0">
                <a:solidFill>
                  <a:schemeClr val="bg1"/>
                </a:solidFill>
              </a:rPr>
              <a:t>سنجش آمادگی جسمانی بازیکنان در آغاز فصل </a:t>
            </a:r>
            <a:r>
              <a:rPr lang="fa-IR" dirty="0" smtClean="0">
                <a:solidFill>
                  <a:schemeClr val="bg1"/>
                </a:solidFill>
              </a:rPr>
              <a:t>تمرین</a:t>
            </a:r>
          </a:p>
          <a:p>
            <a:pPr algn="ctr" rtl="1"/>
            <a:endParaRPr lang="fa-IR" sz="4800" dirty="0">
              <a:solidFill>
                <a:schemeClr val="bg1"/>
              </a:solidFill>
            </a:endParaRPr>
          </a:p>
          <a:p>
            <a:pPr marL="0" indent="0" algn="ctr" rtl="1">
              <a:buNone/>
            </a:pPr>
            <a:r>
              <a:rPr lang="fa-IR" b="1" dirty="0">
                <a:solidFill>
                  <a:schemeClr val="bg1"/>
                </a:solidFill>
              </a:rPr>
              <a:t>1- تعیین میزان پیشرفت</a:t>
            </a:r>
          </a:p>
          <a:p>
            <a:pPr marL="0" indent="0" algn="ctr" rtl="1">
              <a:buNone/>
            </a:pPr>
            <a:r>
              <a:rPr lang="fa-IR" b="1" dirty="0">
                <a:solidFill>
                  <a:schemeClr val="bg1"/>
                </a:solidFill>
              </a:rPr>
              <a:t>2- اصلاح برنامه تمرین</a:t>
            </a:r>
          </a:p>
          <a:p>
            <a:pPr marL="0" indent="0" algn="ctr" rtl="1">
              <a:buNone/>
            </a:pPr>
            <a:endParaRPr lang="fa-IR" sz="4000" dirty="0">
              <a:solidFill>
                <a:schemeClr val="bg1"/>
              </a:solidFill>
            </a:endParaRPr>
          </a:p>
        </p:txBody>
      </p:sp>
      <p:sp>
        <p:nvSpPr>
          <p:cNvPr id="8" name="Content Placeholder 6"/>
          <p:cNvSpPr>
            <a:spLocks noGrp="1"/>
          </p:cNvSpPr>
          <p:nvPr>
            <p:ph sz="quarter" idx="4294967295"/>
          </p:nvPr>
        </p:nvSpPr>
        <p:spPr>
          <a:xfrm>
            <a:off x="4191000" y="4800600"/>
            <a:ext cx="3657600" cy="1721426"/>
          </a:xfrm>
          <a:prstGeom prst="rect">
            <a:avLst/>
          </a:prstGeom>
        </p:spPr>
        <p:txBody>
          <a:bodyPr>
            <a:normAutofit/>
          </a:bodyPr>
          <a:lstStyle/>
          <a:p>
            <a:pPr algn="ctr" rtl="1"/>
            <a:r>
              <a:rPr lang="fa-IR" sz="3600" dirty="0">
                <a:solidFill>
                  <a:schemeClr val="bg1"/>
                </a:solidFill>
              </a:rPr>
              <a:t>امکان مقایسه با استاندارهای موجود در آن رشته</a:t>
            </a:r>
            <a:endParaRPr lang="fa-IR" sz="3600" b="1" dirty="0">
              <a:solidFill>
                <a:schemeClr val="bg1"/>
              </a:solidFill>
            </a:endParaRPr>
          </a:p>
          <a:p>
            <a:pPr marL="0" indent="0" algn="ctr" rtl="1">
              <a:buNone/>
            </a:pPr>
            <a:endParaRPr lang="fa-IR" sz="4000" dirty="0">
              <a:solidFill>
                <a:schemeClr val="bg1"/>
              </a:solidFill>
            </a:endParaRPr>
          </a:p>
        </p:txBody>
      </p:sp>
    </p:spTree>
    <p:extLst>
      <p:ext uri="{BB962C8B-B14F-4D97-AF65-F5344CB8AC3E}">
        <p14:creationId xmlns:p14="http://schemas.microsoft.com/office/powerpoint/2010/main" val="1291710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74638"/>
            <a:ext cx="7467600" cy="563562"/>
          </a:xfrm>
        </p:spPr>
        <p:txBody>
          <a:bodyPr>
            <a:noAutofit/>
          </a:bodyPr>
          <a:lstStyle/>
          <a:p>
            <a:pPr algn="ctr"/>
            <a:r>
              <a:rPr lang="fa-IR" dirty="0">
                <a:solidFill>
                  <a:schemeClr val="bg1"/>
                </a:solidFill>
              </a:rPr>
              <a:t>آزمون های آمادگی جسمانی</a:t>
            </a:r>
            <a:endParaRPr lang="fa-IR" dirty="0">
              <a:solidFill>
                <a:schemeClr val="bg1"/>
              </a:solidFill>
            </a:endParaRPr>
          </a:p>
        </p:txBody>
      </p:sp>
      <p:sp>
        <p:nvSpPr>
          <p:cNvPr id="7" name="Content Placeholder 6"/>
          <p:cNvSpPr>
            <a:spLocks noGrp="1"/>
          </p:cNvSpPr>
          <p:nvPr>
            <p:ph sz="quarter" idx="2"/>
          </p:nvPr>
        </p:nvSpPr>
        <p:spPr>
          <a:xfrm>
            <a:off x="6781800" y="990600"/>
            <a:ext cx="3657600" cy="5714999"/>
          </a:xfrm>
        </p:spPr>
        <p:txBody>
          <a:bodyPr>
            <a:normAutofit/>
          </a:bodyPr>
          <a:lstStyle/>
          <a:p>
            <a:pPr marL="0" indent="0" algn="ctr" rtl="1">
              <a:buNone/>
            </a:pPr>
            <a:r>
              <a:rPr lang="fa-IR" sz="4800" dirty="0">
                <a:solidFill>
                  <a:srgbClr val="FF0000"/>
                </a:solidFill>
              </a:rPr>
              <a:t>آزمایشگاهی</a:t>
            </a:r>
          </a:p>
          <a:p>
            <a:pPr marL="0" indent="0" algn="ctr" rtl="1">
              <a:buNone/>
            </a:pPr>
            <a:r>
              <a:rPr lang="fa-IR" sz="6000" dirty="0">
                <a:solidFill>
                  <a:schemeClr val="bg1"/>
                </a:solidFill>
              </a:rPr>
              <a:t>دقیق</a:t>
            </a:r>
          </a:p>
          <a:p>
            <a:pPr marL="0" indent="0" algn="ctr" rtl="1">
              <a:buNone/>
            </a:pPr>
            <a:r>
              <a:rPr lang="fa-IR" sz="6000" dirty="0">
                <a:solidFill>
                  <a:schemeClr val="bg1"/>
                </a:solidFill>
              </a:rPr>
              <a:t>پرهزینه</a:t>
            </a:r>
          </a:p>
          <a:p>
            <a:pPr marL="0" indent="0" algn="ctr" rtl="1">
              <a:buNone/>
            </a:pPr>
            <a:r>
              <a:rPr lang="fa-IR" sz="6000" dirty="0">
                <a:solidFill>
                  <a:schemeClr val="bg1"/>
                </a:solidFill>
              </a:rPr>
              <a:t>نیازمند ابزارخاص</a:t>
            </a:r>
          </a:p>
          <a:p>
            <a:pPr marL="0" indent="0" algn="ctr" rtl="1">
              <a:buNone/>
            </a:pPr>
            <a:r>
              <a:rPr lang="fa-IR" sz="6000" dirty="0">
                <a:solidFill>
                  <a:schemeClr val="bg1"/>
                </a:solidFill>
              </a:rPr>
              <a:t>وقت گیر</a:t>
            </a:r>
          </a:p>
          <a:p>
            <a:pPr marL="0" indent="0" algn="ctr" rtl="1">
              <a:buNone/>
            </a:pPr>
            <a:endParaRPr lang="fa-IR" sz="40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958273"/>
            <a:ext cx="3810000" cy="5747327"/>
          </a:xfrm>
          <a:prstGeom prst="rect">
            <a:avLst/>
          </a:prstGeom>
        </p:spPr>
      </p:pic>
    </p:spTree>
    <p:extLst>
      <p:ext uri="{BB962C8B-B14F-4D97-AF65-F5344CB8AC3E}">
        <p14:creationId xmlns:p14="http://schemas.microsoft.com/office/powerpoint/2010/main" val="4109183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6096000" cy="487362"/>
          </a:xfrm>
        </p:spPr>
        <p:txBody>
          <a:bodyPr>
            <a:normAutofit fontScale="90000"/>
          </a:bodyPr>
          <a:lstStyle/>
          <a:p>
            <a:pPr algn="ctr"/>
            <a:r>
              <a:rPr lang="fa-IR" dirty="0" smtClean="0">
                <a:solidFill>
                  <a:schemeClr val="bg1"/>
                </a:solidFill>
              </a:rPr>
              <a:t>آزمون های آمادگی جسمانی</a:t>
            </a:r>
            <a:endParaRPr lang="fa-IR" dirty="0">
              <a:solidFill>
                <a:schemeClr val="bg1"/>
              </a:solidFill>
            </a:endParaRPr>
          </a:p>
        </p:txBody>
      </p:sp>
      <p:sp>
        <p:nvSpPr>
          <p:cNvPr id="5" name="Content Placeholder 5"/>
          <p:cNvSpPr>
            <a:spLocks noGrp="1"/>
          </p:cNvSpPr>
          <p:nvPr>
            <p:ph sz="quarter" idx="1"/>
          </p:nvPr>
        </p:nvSpPr>
        <p:spPr>
          <a:xfrm>
            <a:off x="8066315" y="667471"/>
            <a:ext cx="3657600" cy="5486400"/>
          </a:xfrm>
        </p:spPr>
        <p:txBody>
          <a:bodyPr>
            <a:normAutofit fontScale="92500" lnSpcReduction="10000"/>
          </a:bodyPr>
          <a:lstStyle/>
          <a:p>
            <a:pPr marL="0" indent="0" algn="ctr" rtl="1">
              <a:buNone/>
            </a:pPr>
            <a:r>
              <a:rPr lang="fa-IR" sz="4400" dirty="0">
                <a:solidFill>
                  <a:srgbClr val="FF0000"/>
                </a:solidFill>
              </a:rPr>
              <a:t> </a:t>
            </a:r>
            <a:r>
              <a:rPr lang="fa-IR" sz="4800" dirty="0">
                <a:solidFill>
                  <a:srgbClr val="FF0000"/>
                </a:solidFill>
              </a:rPr>
              <a:t>میدانی</a:t>
            </a:r>
          </a:p>
          <a:p>
            <a:pPr marL="0" indent="0" algn="ctr" rtl="1">
              <a:buNone/>
            </a:pPr>
            <a:r>
              <a:rPr lang="fa-IR" sz="5800" dirty="0">
                <a:solidFill>
                  <a:schemeClr val="bg1"/>
                </a:solidFill>
              </a:rPr>
              <a:t>آسان</a:t>
            </a:r>
          </a:p>
          <a:p>
            <a:pPr marL="0" indent="0" algn="ctr" rtl="1">
              <a:buNone/>
            </a:pPr>
            <a:r>
              <a:rPr lang="fa-IR" sz="5800" dirty="0">
                <a:solidFill>
                  <a:schemeClr val="bg1"/>
                </a:solidFill>
              </a:rPr>
              <a:t>کم هزینه</a:t>
            </a:r>
          </a:p>
          <a:p>
            <a:pPr marL="0" indent="0" algn="ctr" rtl="1">
              <a:buNone/>
            </a:pPr>
            <a:r>
              <a:rPr lang="fa-IR" sz="5800" dirty="0">
                <a:solidFill>
                  <a:schemeClr val="bg1"/>
                </a:solidFill>
              </a:rPr>
              <a:t>قابلیت اجرایی بالا</a:t>
            </a:r>
          </a:p>
          <a:p>
            <a:pPr marL="0" indent="0" algn="ctr" rtl="1">
              <a:buNone/>
            </a:pPr>
            <a:r>
              <a:rPr lang="fa-IR" sz="5800" dirty="0">
                <a:solidFill>
                  <a:schemeClr val="bg1"/>
                </a:solidFill>
              </a:rPr>
              <a:t>اندکی کاهش دقت</a:t>
            </a:r>
            <a:endParaRPr lang="fa-IR" sz="58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2" y="930044"/>
            <a:ext cx="4717142" cy="26853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72" y="3831766"/>
            <a:ext cx="4717142" cy="3001096"/>
          </a:xfrm>
          <a:prstGeom prst="rect">
            <a:avLst/>
          </a:prstGeom>
        </p:spPr>
      </p:pic>
    </p:spTree>
    <p:extLst>
      <p:ext uri="{BB962C8B-B14F-4D97-AF65-F5344CB8AC3E}">
        <p14:creationId xmlns:p14="http://schemas.microsoft.com/office/powerpoint/2010/main" val="3232318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bg1"/>
                </a:solidFill>
              </a:rPr>
              <a:t>مقادیر </a:t>
            </a:r>
            <a:r>
              <a:rPr lang="en-US" dirty="0" smtClean="0">
                <a:solidFill>
                  <a:schemeClr val="bg1"/>
                </a:solidFill>
              </a:rPr>
              <a:t>Vo2mx</a:t>
            </a:r>
            <a:r>
              <a:rPr lang="fa-IR" dirty="0" smtClean="0">
                <a:solidFill>
                  <a:schemeClr val="bg1"/>
                </a:solidFill>
              </a:rPr>
              <a:t> درآزمونهای میدانی و آزمایشگاهی با هم متفاوت است.</a:t>
            </a:r>
            <a:endParaRPr lang="fa-IR" dirty="0">
              <a:solidFill>
                <a:schemeClr val="bg1"/>
              </a:solidFill>
            </a:endParaRPr>
          </a:p>
        </p:txBody>
      </p:sp>
      <p:sp>
        <p:nvSpPr>
          <p:cNvPr id="6" name="Rectangle 5"/>
          <p:cNvSpPr/>
          <p:nvPr/>
        </p:nvSpPr>
        <p:spPr>
          <a:xfrm>
            <a:off x="2873829" y="2582094"/>
            <a:ext cx="6096000" cy="3970318"/>
          </a:xfrm>
          <a:prstGeom prst="rect">
            <a:avLst/>
          </a:prstGeom>
        </p:spPr>
        <p:txBody>
          <a:bodyPr>
            <a:spAutoFit/>
          </a:bodyPr>
          <a:lstStyle/>
          <a:p>
            <a:pPr algn="ctr" rtl="1"/>
            <a:r>
              <a:rPr lang="fa-IR" sz="3600" dirty="0" smtClean="0">
                <a:solidFill>
                  <a:schemeClr val="bg1"/>
                </a:solidFill>
              </a:rPr>
              <a:t>تفاوت </a:t>
            </a:r>
            <a:r>
              <a:rPr lang="fa-IR" sz="3600" dirty="0">
                <a:solidFill>
                  <a:schemeClr val="bg1"/>
                </a:solidFill>
              </a:rPr>
              <a:t>آماری معنی داری بین آزمون میدانی (کوپر) و آزمایش آزمایشگاهی (بروس) مشاهده شد. این نشان می دهد که مقدار </a:t>
            </a:r>
            <a:r>
              <a:rPr lang="en-US" sz="3600" dirty="0">
                <a:solidFill>
                  <a:schemeClr val="bg1"/>
                </a:solidFill>
              </a:rPr>
              <a:t>VO2max </a:t>
            </a:r>
            <a:r>
              <a:rPr lang="fa-IR" sz="3600" dirty="0">
                <a:solidFill>
                  <a:schemeClr val="bg1"/>
                </a:solidFill>
              </a:rPr>
              <a:t>در کاربردهایی که در محیط آزمایشگاه انجام می شود بیشتر از مقدار </a:t>
            </a:r>
            <a:r>
              <a:rPr lang="en-US" sz="3600" dirty="0">
                <a:solidFill>
                  <a:schemeClr val="bg1"/>
                </a:solidFill>
              </a:rPr>
              <a:t>VO2max </a:t>
            </a:r>
            <a:r>
              <a:rPr lang="fa-IR" sz="3600" dirty="0">
                <a:solidFill>
                  <a:schemeClr val="bg1"/>
                </a:solidFill>
              </a:rPr>
              <a:t>در کاربردهای میدانی است.</a:t>
            </a:r>
          </a:p>
        </p:txBody>
      </p:sp>
    </p:spTree>
    <p:extLst>
      <p:ext uri="{BB962C8B-B14F-4D97-AF65-F5344CB8AC3E}">
        <p14:creationId xmlns:p14="http://schemas.microsoft.com/office/powerpoint/2010/main" val="2577320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467600" cy="715962"/>
          </a:xfrm>
        </p:spPr>
        <p:txBody>
          <a:bodyPr>
            <a:noAutofit/>
          </a:bodyPr>
          <a:lstStyle/>
          <a:p>
            <a:pPr algn="ctr" rtl="1"/>
            <a:r>
              <a:rPr lang="fa-IR" sz="3600" dirty="0">
                <a:solidFill>
                  <a:schemeClr val="bg1"/>
                </a:solidFill>
              </a:rPr>
              <a:t>توان هوازی زیر بنای آمادگی جسمانی و سلامت</a:t>
            </a:r>
            <a:endParaRPr lang="fa-IR" sz="36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19200"/>
            <a:ext cx="3657600" cy="2057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219200"/>
            <a:ext cx="4191000" cy="2057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3657600"/>
            <a:ext cx="3657600" cy="2743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3657600"/>
            <a:ext cx="4191000" cy="2743200"/>
          </a:xfrm>
          <a:prstGeom prst="rect">
            <a:avLst/>
          </a:prstGeom>
        </p:spPr>
      </p:pic>
      <p:sp>
        <p:nvSpPr>
          <p:cNvPr id="9" name="Title 1"/>
          <p:cNvSpPr txBox="1">
            <a:spLocks/>
          </p:cNvSpPr>
          <p:nvPr/>
        </p:nvSpPr>
        <p:spPr>
          <a:xfrm>
            <a:off x="9372600" y="0"/>
            <a:ext cx="1219200" cy="6858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rtl="1"/>
            <a:r>
              <a:rPr lang="fa-IR" sz="2400" b="1" dirty="0">
                <a:solidFill>
                  <a:srgbClr val="FF0000"/>
                </a:solidFill>
              </a:rPr>
              <a:t>مقدمه...</a:t>
            </a:r>
            <a:endParaRPr lang="en-US" sz="2400" b="1" dirty="0">
              <a:solidFill>
                <a:srgbClr val="FF0000"/>
              </a:solidFill>
            </a:endParaRPr>
          </a:p>
        </p:txBody>
      </p:sp>
    </p:spTree>
    <p:extLst>
      <p:ext uri="{BB962C8B-B14F-4D97-AF65-F5344CB8AC3E}">
        <p14:creationId xmlns:p14="http://schemas.microsoft.com/office/powerpoint/2010/main" val="1073034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2382610"/>
            <a:ext cx="10515600" cy="1325563"/>
          </a:xfrm>
        </p:spPr>
        <p:txBody>
          <a:bodyPr>
            <a:normAutofit/>
          </a:bodyPr>
          <a:lstStyle/>
          <a:p>
            <a:pPr algn="ctr" rtl="1"/>
            <a:r>
              <a:rPr lang="fa-IR" sz="8000" dirty="0" smtClean="0">
                <a:solidFill>
                  <a:schemeClr val="bg1"/>
                </a:solidFill>
              </a:rPr>
              <a:t>با تشکر از توجه شما عزیزان</a:t>
            </a:r>
            <a:endParaRPr lang="fa-IR" sz="8000" dirty="0">
              <a:solidFill>
                <a:schemeClr val="bg1"/>
              </a:solidFill>
            </a:endParaRPr>
          </a:p>
        </p:txBody>
      </p:sp>
    </p:spTree>
    <p:extLst>
      <p:ext uri="{BB962C8B-B14F-4D97-AF65-F5344CB8AC3E}">
        <p14:creationId xmlns:p14="http://schemas.microsoft.com/office/powerpoint/2010/main" val="79608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1617506"/>
            <a:ext cx="6096000" cy="2308324"/>
          </a:xfrm>
          <a:prstGeom prst="rect">
            <a:avLst/>
          </a:prstGeom>
        </p:spPr>
        <p:txBody>
          <a:bodyPr>
            <a:spAutoFit/>
          </a:bodyPr>
          <a:lstStyle/>
          <a:p>
            <a:pPr algn="ctr" rtl="1"/>
            <a:r>
              <a:rPr lang="fa-IR" sz="3600" dirty="0">
                <a:solidFill>
                  <a:schemeClr val="bg1"/>
                </a:solidFill>
                <a:cs typeface="B Nazanin" panose="00000400000000000000" pitchFamily="2" charset="-78"/>
              </a:rPr>
              <a:t>حداکثر جذب اکسیژن </a:t>
            </a:r>
            <a:r>
              <a:rPr lang="en-US" sz="3600" dirty="0" smtClean="0">
                <a:solidFill>
                  <a:schemeClr val="bg1"/>
                </a:solidFill>
                <a:cs typeface="B Nazanin" panose="00000400000000000000" pitchFamily="2" charset="-78"/>
              </a:rPr>
              <a:t>VO2 max</a:t>
            </a:r>
            <a:r>
              <a:rPr lang="fa-IR" sz="3600" dirty="0" smtClean="0">
                <a:solidFill>
                  <a:schemeClr val="bg1"/>
                </a:solidFill>
                <a:cs typeface="B Nazanin" panose="00000400000000000000" pitchFamily="2" charset="-78"/>
              </a:rPr>
              <a:t> </a:t>
            </a:r>
            <a:r>
              <a:rPr lang="fa-IR" sz="3600" dirty="0">
                <a:solidFill>
                  <a:schemeClr val="bg1"/>
                </a:solidFill>
                <a:cs typeface="B Nazanin" panose="00000400000000000000" pitchFamily="2" charset="-78"/>
              </a:rPr>
              <a:t>در واقع نشان دهنده ظرفیت موجود زنده برای استفاده در یک لحظه معین از حداکثر مقدار </a:t>
            </a:r>
            <a:r>
              <a:rPr lang="fa-IR" sz="3600" dirty="0" smtClean="0">
                <a:solidFill>
                  <a:schemeClr val="bg1"/>
                </a:solidFill>
                <a:cs typeface="B Nazanin" panose="00000400000000000000" pitchFamily="2" charset="-78"/>
              </a:rPr>
              <a:t>اکسیژن موجود در بدن می باشد.</a:t>
            </a:r>
            <a:endParaRPr lang="fa-IR" sz="3600" dirty="0">
              <a:solidFill>
                <a:schemeClr val="bg1"/>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42912"/>
            <a:ext cx="5715000" cy="5972175"/>
          </a:xfrm>
          <a:prstGeom prst="rect">
            <a:avLst/>
          </a:prstGeom>
        </p:spPr>
      </p:pic>
    </p:spTree>
    <p:extLst>
      <p:ext uri="{BB962C8B-B14F-4D97-AF65-F5344CB8AC3E}">
        <p14:creationId xmlns:p14="http://schemas.microsoft.com/office/powerpoint/2010/main" val="403729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36342" y="1033253"/>
            <a:ext cx="6096000" cy="4401205"/>
          </a:xfrm>
          <a:prstGeom prst="rect">
            <a:avLst/>
          </a:prstGeom>
        </p:spPr>
        <p:txBody>
          <a:bodyPr>
            <a:spAutoFit/>
          </a:bodyPr>
          <a:lstStyle/>
          <a:p>
            <a:pPr algn="r" rtl="1"/>
            <a:r>
              <a:rPr lang="fa-IR" sz="4000" dirty="0" smtClean="0">
                <a:solidFill>
                  <a:schemeClr val="bg1"/>
                </a:solidFill>
                <a:cs typeface="B Nazanin" panose="00000400000000000000" pitchFamily="2" charset="-78"/>
              </a:rPr>
              <a:t>حداکثر </a:t>
            </a:r>
            <a:r>
              <a:rPr lang="fa-IR" sz="4000" dirty="0">
                <a:solidFill>
                  <a:schemeClr val="bg1"/>
                </a:solidFill>
                <a:cs typeface="B Nazanin" panose="00000400000000000000" pitchFamily="2" charset="-78"/>
              </a:rPr>
              <a:t>جذب اکسیژن توسط اکثر نویسندگان به عنوان بهترین شاخص ظرفیت هوازی ارگانیسم، یعنی ظرفیت های عملکردی سیستم های قلبی عروقی و </a:t>
            </a:r>
            <a:r>
              <a:rPr lang="fa-IR" sz="4000" dirty="0" smtClean="0">
                <a:solidFill>
                  <a:schemeClr val="bg1"/>
                </a:solidFill>
                <a:cs typeface="B Nazanin" panose="00000400000000000000" pitchFamily="2" charset="-78"/>
              </a:rPr>
              <a:t>تنفسی </a:t>
            </a:r>
            <a:r>
              <a:rPr lang="fa-IR" sz="4000" dirty="0">
                <a:solidFill>
                  <a:schemeClr val="bg1"/>
                </a:solidFill>
                <a:cs typeface="B Nazanin" panose="00000400000000000000" pitchFamily="2" charset="-78"/>
              </a:rPr>
              <a:t>و همچنین ظرفیت بافت ها برای استفاده در نظر گرفته شده است.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936342" cy="6429829"/>
          </a:xfrm>
          <a:prstGeom prst="rect">
            <a:avLst/>
          </a:prstGeom>
        </p:spPr>
      </p:pic>
    </p:spTree>
    <p:extLst>
      <p:ext uri="{BB962C8B-B14F-4D97-AF65-F5344CB8AC3E}">
        <p14:creationId xmlns:p14="http://schemas.microsoft.com/office/powerpoint/2010/main" val="312554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2857" y="389209"/>
            <a:ext cx="6096000" cy="3539430"/>
          </a:xfrm>
          <a:prstGeom prst="rect">
            <a:avLst/>
          </a:prstGeom>
        </p:spPr>
        <p:txBody>
          <a:bodyPr>
            <a:spAutoFit/>
          </a:bodyPr>
          <a:lstStyle/>
          <a:p>
            <a:pPr algn="r" rtl="1"/>
            <a:r>
              <a:rPr lang="fa-IR" sz="3200" dirty="0">
                <a:solidFill>
                  <a:schemeClr val="bg1"/>
                </a:solidFill>
              </a:rPr>
              <a:t>اکسیژن؛ در عین حال بهترین شاخص برای توانایی بدنی ورزشکار است. حداکثر جذب اکسیژن به عنوان حداکثر مقدار اکسیژنی که ارگانیسم در واحد زمان در حین انجام تمرین با شدت رو به رشد مصرف می کند تعریف می شود و با افزایش بیشتر شدت تمرین نمی توان آن را بیشتر افزایش داد. </a:t>
            </a:r>
            <a:endParaRPr lang="fa-IR" sz="3200" dirty="0">
              <a:solidFill>
                <a:schemeClr val="bg1"/>
              </a:solidFill>
            </a:endParaRPr>
          </a:p>
        </p:txBody>
      </p:sp>
    </p:spTree>
    <p:extLst>
      <p:ext uri="{BB962C8B-B14F-4D97-AF65-F5344CB8AC3E}">
        <p14:creationId xmlns:p14="http://schemas.microsoft.com/office/powerpoint/2010/main" val="186622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261035"/>
            <a:ext cx="6096000" cy="2800767"/>
          </a:xfrm>
          <a:prstGeom prst="rect">
            <a:avLst/>
          </a:prstGeom>
        </p:spPr>
        <p:txBody>
          <a:bodyPr>
            <a:spAutoFit/>
          </a:bodyPr>
          <a:lstStyle/>
          <a:p>
            <a:pPr algn="ctr" rtl="1"/>
            <a:r>
              <a:rPr lang="fa-IR" sz="4400" dirty="0">
                <a:solidFill>
                  <a:schemeClr val="bg1"/>
                </a:solidFill>
                <a:cs typeface="B Nazanin" panose="00000400000000000000" pitchFamily="2" charset="-78"/>
              </a:rPr>
              <a:t>حداکثر جذب اکسیژن به عنوان معیار ظرفیت هوازی به عنوان استاندارد بین المللی ظرفیت فیزیکی تعیین شده است.</a:t>
            </a:r>
            <a:endParaRPr lang="fa-IR" sz="4400"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04114" cy="6858000"/>
          </a:xfrm>
          <a:prstGeom prst="rect">
            <a:avLst/>
          </a:prstGeom>
        </p:spPr>
      </p:pic>
    </p:spTree>
    <p:extLst>
      <p:ext uri="{BB962C8B-B14F-4D97-AF65-F5344CB8AC3E}">
        <p14:creationId xmlns:p14="http://schemas.microsoft.com/office/powerpoint/2010/main" val="305875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07315" y="497453"/>
            <a:ext cx="6096000" cy="5078313"/>
          </a:xfrm>
          <a:prstGeom prst="rect">
            <a:avLst/>
          </a:prstGeom>
        </p:spPr>
        <p:txBody>
          <a:bodyPr>
            <a:spAutoFit/>
          </a:bodyPr>
          <a:lstStyle/>
          <a:p>
            <a:pPr algn="r" rtl="1"/>
            <a:r>
              <a:rPr lang="fa-IR" sz="3600" dirty="0">
                <a:solidFill>
                  <a:schemeClr val="bg1"/>
                </a:solidFill>
                <a:cs typeface="B Nazanin" panose="00000400000000000000" pitchFamily="2" charset="-78"/>
              </a:rPr>
              <a:t>واحد اصلی برای اندازه گیری حداکثر جذب اکسیژن، مقدار مطلق آن است که بر حسب لیتر یا میلی لیتر اکسیژن در دقیقه بیان می شود. با این حال، مقدار مطلق </a:t>
            </a:r>
            <a:r>
              <a:rPr lang="en-US" sz="3600" dirty="0">
                <a:solidFill>
                  <a:schemeClr val="bg1"/>
                </a:solidFill>
                <a:cs typeface="B Nazanin" panose="00000400000000000000" pitchFamily="2" charset="-78"/>
              </a:rPr>
              <a:t>VO2max </a:t>
            </a:r>
            <a:r>
              <a:rPr lang="fa-IR" sz="3600" dirty="0">
                <a:solidFill>
                  <a:schemeClr val="bg1"/>
                </a:solidFill>
                <a:cs typeface="B Nazanin" panose="00000400000000000000" pitchFamily="2" charset="-78"/>
              </a:rPr>
              <a:t>به شدت تحت تأثیر وزن بدن است، و بنابراین، بیان ظرفیت هوازی در واحدهای نسبی - میلی‌لیتر بر کیلوگرم وزن بدن در دقیقه، عینی‌تر و پذیرفته‌تر است.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 y="497453"/>
            <a:ext cx="5627915" cy="4713176"/>
          </a:xfrm>
          <a:prstGeom prst="rect">
            <a:avLst/>
          </a:prstGeom>
        </p:spPr>
      </p:pic>
    </p:spTree>
    <p:extLst>
      <p:ext uri="{BB962C8B-B14F-4D97-AF65-F5344CB8AC3E}">
        <p14:creationId xmlns:p14="http://schemas.microsoft.com/office/powerpoint/2010/main" val="77006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2570" y="586992"/>
            <a:ext cx="6096000" cy="5262979"/>
          </a:xfrm>
          <a:prstGeom prst="rect">
            <a:avLst/>
          </a:prstGeom>
        </p:spPr>
        <p:txBody>
          <a:bodyPr>
            <a:spAutoFit/>
          </a:bodyPr>
          <a:lstStyle/>
          <a:p>
            <a:pPr algn="r" rtl="1"/>
            <a:r>
              <a:rPr lang="fa-IR" sz="4800" dirty="0">
                <a:solidFill>
                  <a:schemeClr val="bg1"/>
                </a:solidFill>
                <a:cs typeface="B Nazanin" panose="00000400000000000000" pitchFamily="2" charset="-78"/>
              </a:rPr>
              <a:t>برآورد مستمر ظرفیت بدنی ورزشکاران یکی از مهمترین وظایف فیزیولوژی ورزش است. به این ترتیب می توان بینشی نسبت به توانایی جسمانی لحظه ای ورزشکاران و کارایی فرآیند تمرین داشت.</a:t>
            </a:r>
            <a:endParaRPr lang="fa-IR" sz="4800" dirty="0">
              <a:solidFill>
                <a:schemeClr val="bg1"/>
              </a:solidFill>
              <a:cs typeface="B Nazanin" panose="00000400000000000000" pitchFamily="2" charset="-78"/>
            </a:endParaRPr>
          </a:p>
        </p:txBody>
      </p:sp>
    </p:spTree>
    <p:extLst>
      <p:ext uri="{BB962C8B-B14F-4D97-AF65-F5344CB8AC3E}">
        <p14:creationId xmlns:p14="http://schemas.microsoft.com/office/powerpoint/2010/main" val="212240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1167</Words>
  <Application>Microsoft Office PowerPoint</Application>
  <PresentationFormat>Widescreen</PresentationFormat>
  <Paragraphs>84</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 Nazanin</vt:lpstr>
      <vt:lpstr>Calibri</vt:lpstr>
      <vt:lpstr>Calibri Light</vt:lpstr>
      <vt:lpstr>Graphik</vt:lpstr>
      <vt:lpstr>Times New Roman</vt:lpstr>
      <vt:lpstr>Office Theme</vt:lpstr>
      <vt:lpstr>آزمون های میدانی برآورد توان هوازی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VO2 max دارای سه جزء اصلی است:</vt:lpstr>
      <vt:lpstr>PowerPoint Presentation</vt:lpstr>
      <vt:lpstr>PowerPoint Presentation</vt:lpstr>
      <vt:lpstr>PowerPoint Presentation</vt:lpstr>
      <vt:lpstr>PowerPoint Presentation</vt:lpstr>
      <vt:lpstr>PowerPoint Presentation</vt:lpstr>
      <vt:lpstr>PowerPoint Presentation</vt:lpstr>
      <vt:lpstr>سازگاری های قلبی</vt:lpstr>
      <vt:lpstr>PowerPoint Presentation</vt:lpstr>
      <vt:lpstr>PowerPoint Presentation</vt:lpstr>
      <vt:lpstr>PowerPoint Presentation</vt:lpstr>
      <vt:lpstr>PowerPoint Presentation</vt:lpstr>
      <vt:lpstr>PowerPoint Presentation</vt:lpstr>
      <vt:lpstr>PowerPoint Presentation</vt:lpstr>
      <vt:lpstr>چگونه Vo2max را می توان افزایش داد؟</vt:lpstr>
      <vt:lpstr>PowerPoint Presentation</vt:lpstr>
      <vt:lpstr>PowerPoint Presentation</vt:lpstr>
      <vt:lpstr>PowerPoint Presentation</vt:lpstr>
      <vt:lpstr>PowerPoint Presentation</vt:lpstr>
      <vt:lpstr>PowerPoint Presentation</vt:lpstr>
      <vt:lpstr>آزمون های آمادگی جسمانی</vt:lpstr>
      <vt:lpstr>آزمون های آمادگی جسمانی</vt:lpstr>
      <vt:lpstr>مقادیر Vo2mx درآزمونهای میدانی و آزمایشگاهی با هم متفاوت است.</vt:lpstr>
      <vt:lpstr>توان هوازی زیر بنای آمادگی جسمانی و سلامت</vt:lpstr>
      <vt:lpstr>با تشکر از توجه شما عزیزان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آزمون های میدانی برآورد توان هوازی</dc:title>
  <dc:creator>Administrator</dc:creator>
  <cp:lastModifiedBy>Moorche</cp:lastModifiedBy>
  <cp:revision>54</cp:revision>
  <dcterms:created xsi:type="dcterms:W3CDTF">2022-07-10T10:20:25Z</dcterms:created>
  <dcterms:modified xsi:type="dcterms:W3CDTF">2022-07-11T18:58:52Z</dcterms:modified>
</cp:coreProperties>
</file>