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8"/>
  </p:notesMasterIdLst>
  <p:sldIdLst>
    <p:sldId id="256" r:id="rId2"/>
    <p:sldId id="330" r:id="rId3"/>
    <p:sldId id="353" r:id="rId4"/>
    <p:sldId id="324" r:id="rId5"/>
    <p:sldId id="356" r:id="rId6"/>
    <p:sldId id="327" r:id="rId7"/>
    <p:sldId id="347" r:id="rId8"/>
    <p:sldId id="348" r:id="rId9"/>
    <p:sldId id="329" r:id="rId10"/>
    <p:sldId id="334" r:id="rId11"/>
    <p:sldId id="349" r:id="rId12"/>
    <p:sldId id="341" r:id="rId13"/>
    <p:sldId id="352" r:id="rId14"/>
    <p:sldId id="351" r:id="rId15"/>
    <p:sldId id="354" r:id="rId16"/>
    <p:sldId id="315" r:id="rId17"/>
    <p:sldId id="331" r:id="rId18"/>
    <p:sldId id="332" r:id="rId19"/>
    <p:sldId id="337" r:id="rId20"/>
    <p:sldId id="338" r:id="rId21"/>
    <p:sldId id="339" r:id="rId22"/>
    <p:sldId id="340" r:id="rId23"/>
    <p:sldId id="345" r:id="rId24"/>
    <p:sldId id="346" r:id="rId25"/>
    <p:sldId id="344" r:id="rId26"/>
    <p:sldId id="342" r:id="rId27"/>
    <p:sldId id="261" r:id="rId28"/>
    <p:sldId id="274" r:id="rId29"/>
    <p:sldId id="275" r:id="rId30"/>
    <p:sldId id="278" r:id="rId31"/>
    <p:sldId id="285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4" r:id="rId40"/>
    <p:sldId id="305" r:id="rId41"/>
    <p:sldId id="335" r:id="rId42"/>
    <p:sldId id="306" r:id="rId43"/>
    <p:sldId id="322" r:id="rId44"/>
    <p:sldId id="308" r:id="rId45"/>
    <p:sldId id="309" r:id="rId46"/>
    <p:sldId id="35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ED2B9-7E86-42D0-8ED6-4A5F28F94AF8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A059D-20E7-4FEE-9ADD-2A9A6A860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43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A478A-0795-48D4-9CC5-C786BC952A82}" type="slidenum">
              <a:rPr lang="ar-SA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0ED10-7410-4D6F-A9FD-8C01C7438A8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F6FB-FAFC-44C0-8543-2B6E301A81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1859-017D-4E78-8566-4873C6A81A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E5FEFC3-F081-44EC-BF2E-24DFF59D0D2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C654E8F-367C-437A-92B7-DAA967C5B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ptstrength.com/blog/2013/06/05/rate-of-force-development-part-2-training-to-increase-rf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1"/>
            <a:ext cx="3955256" cy="7620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بسمه تعالی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4267200" cy="205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Strength training</a:t>
            </a:r>
          </a:p>
          <a:p>
            <a:r>
              <a:rPr lang="en-US" sz="3200" dirty="0" err="1" smtClean="0">
                <a:solidFill>
                  <a:srgbClr val="00B0F0"/>
                </a:solidFill>
              </a:rPr>
              <a:t>Danial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timaji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Olympic  academy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r">
              <a:buNone/>
            </a:pPr>
            <a:r>
              <a:rPr lang="fa-IR" dirty="0" smtClean="0">
                <a:solidFill>
                  <a:srgbClr val="FFC000"/>
                </a:solidFill>
              </a:rPr>
              <a:t>توسعه قدرت تاندونهاوليگامنتها</a:t>
            </a:r>
            <a:br>
              <a:rPr lang="fa-IR" dirty="0" smtClean="0">
                <a:solidFill>
                  <a:srgbClr val="FFC000"/>
                </a:solidFill>
              </a:rPr>
            </a:br>
            <a:r>
              <a:rPr lang="fa-IR" dirty="0" smtClean="0">
                <a:solidFill>
                  <a:srgbClr val="FFC000"/>
                </a:solidFill>
              </a:rPr>
              <a:t> توسعه قدرت مرکزی</a:t>
            </a:r>
            <a:br>
              <a:rPr lang="fa-IR" dirty="0" smtClean="0">
                <a:solidFill>
                  <a:srgbClr val="FFC000"/>
                </a:solidFill>
              </a:rPr>
            </a:br>
            <a:r>
              <a:rPr lang="fa-IR" dirty="0" smtClean="0">
                <a:solidFill>
                  <a:srgbClr val="FFC000"/>
                </a:solidFill>
              </a:rPr>
              <a:t> توسعه تثبيت کننده‌ها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/>
          </a:bodyPr>
          <a:lstStyle/>
          <a:p>
            <a:r>
              <a:rPr lang="fa-IR" sz="2800" dirty="0">
                <a:solidFill>
                  <a:srgbClr val="FFFF00"/>
                </a:solidFill>
                <a:effectLst/>
              </a:rPr>
              <a:t>ارتباط درد وخستگی عضلانی با نوع انقباض</a:t>
            </a:r>
            <a:endParaRPr lang="en-US" sz="2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60420" name="Picture 4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447800"/>
            <a:ext cx="8497887" cy="526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.timaji\Desktop\120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648200" cy="3429000"/>
          </a:xfrm>
          <a:prstGeom prst="rect">
            <a:avLst/>
          </a:prstGeom>
          <a:noFill/>
        </p:spPr>
      </p:pic>
      <p:pic>
        <p:nvPicPr>
          <p:cNvPr id="1027" name="Picture 3" descr="C:\Documents and Settings\d.timaji\Desktop\147.jpg"/>
          <p:cNvPicPr>
            <a:picLocks noChangeAspect="1" noChangeArrowheads="1"/>
          </p:cNvPicPr>
          <p:nvPr/>
        </p:nvPicPr>
        <p:blipFill>
          <a:blip r:embed="rId3" cstate="print"/>
          <a:srcRect b="41379"/>
          <a:stretch>
            <a:fillRect/>
          </a:stretch>
        </p:blipFill>
        <p:spPr bwMode="auto">
          <a:xfrm>
            <a:off x="5257800" y="1524000"/>
            <a:ext cx="3525931" cy="2209800"/>
          </a:xfrm>
          <a:prstGeom prst="rect">
            <a:avLst/>
          </a:prstGeom>
          <a:noFill/>
        </p:spPr>
      </p:pic>
      <p:pic>
        <p:nvPicPr>
          <p:cNvPr id="1028" name="Picture 4" descr="C:\Documents and Settings\d.timaji\Desktop\index.jpg"/>
          <p:cNvPicPr>
            <a:picLocks noChangeAspect="1" noChangeArrowheads="1"/>
          </p:cNvPicPr>
          <p:nvPr/>
        </p:nvPicPr>
        <p:blipFill>
          <a:blip r:embed="rId4" cstate="print"/>
          <a:srcRect t="19608"/>
          <a:stretch>
            <a:fillRect/>
          </a:stretch>
        </p:blipFill>
        <p:spPr bwMode="auto">
          <a:xfrm>
            <a:off x="5486400" y="4114800"/>
            <a:ext cx="33528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20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553200" cy="505618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of Continuous Tension in Strength Training</a:t>
            </a:r>
            <a:endParaRPr lang="en-US" dirty="0"/>
          </a:p>
        </p:txBody>
      </p:sp>
      <p:pic>
        <p:nvPicPr>
          <p:cNvPr id="1026" name="Picture 2" descr="C:\Documents and Settings\d.timaji\Desktop\principle-of-continuous-tension-in-strength-training-300x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6629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.timaji\Desktop\IMG_7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1702" t="48594" r="7447" b="10991"/>
          <a:stretch>
            <a:fillRect/>
          </a:stretch>
        </p:blipFill>
        <p:spPr bwMode="auto">
          <a:xfrm>
            <a:off x="1295400" y="1066800"/>
            <a:ext cx="6825343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77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RFD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505200" cy="4778408"/>
          </a:xfrm>
        </p:spPr>
        <p:txBody>
          <a:bodyPr/>
          <a:lstStyle/>
          <a:p>
            <a:pPr algn="r">
              <a:buNone/>
            </a:pPr>
            <a:r>
              <a:rPr lang="fa-IR" sz="1800" dirty="0" smtClean="0"/>
              <a:t>افزایش سرعت تواتر تحریک عصبی</a:t>
            </a:r>
          </a:p>
          <a:p>
            <a:pPr algn="r">
              <a:buNone/>
            </a:pPr>
            <a:r>
              <a:rPr lang="fa-IR" sz="1800" dirty="0" smtClean="0"/>
              <a:t>افزایش رهایش یون کلسیم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a-IR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RFD Training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C:\Documents and Settings\d.timaji\Desktop\IMG_7046.JPG"/>
          <p:cNvPicPr>
            <a:picLocks noChangeAspect="1" noChangeArrowheads="1"/>
          </p:cNvPicPr>
          <p:nvPr/>
        </p:nvPicPr>
        <p:blipFill>
          <a:blip r:embed="rId2" cstate="print"/>
          <a:srcRect l="7523" t="33820" r="9718"/>
          <a:stretch>
            <a:fillRect/>
          </a:stretch>
        </p:blipFill>
        <p:spPr bwMode="auto">
          <a:xfrm>
            <a:off x="457200" y="2819400"/>
            <a:ext cx="4495800" cy="3797300"/>
          </a:xfrm>
          <a:prstGeom prst="rect">
            <a:avLst/>
          </a:prstGeom>
          <a:noFill/>
        </p:spPr>
      </p:pic>
      <p:pic>
        <p:nvPicPr>
          <p:cNvPr id="4099" name="Picture 3" descr="C:\Documents and Settings\d.timaji\Desktop\IMG_7046.JPG"/>
          <p:cNvPicPr>
            <a:picLocks noChangeAspect="1" noChangeArrowheads="1"/>
          </p:cNvPicPr>
          <p:nvPr/>
        </p:nvPicPr>
        <p:blipFill>
          <a:blip r:embed="rId2" cstate="print"/>
          <a:srcRect l="23668" r="20846" b="90084"/>
          <a:stretch>
            <a:fillRect/>
          </a:stretch>
        </p:blipFill>
        <p:spPr bwMode="auto">
          <a:xfrm>
            <a:off x="457200" y="2057400"/>
            <a:ext cx="4495800" cy="60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en-US" dirty="0" smtClean="0">
                <a:solidFill>
                  <a:srgbClr val="FFFF00"/>
                </a:solidFill>
              </a:rPr>
              <a:t>RFD:</a:t>
            </a:r>
            <a:endParaRPr lang="fa-IR" dirty="0" smtClean="0">
              <a:solidFill>
                <a:srgbClr val="FFFF00"/>
              </a:solidFill>
            </a:endParaRPr>
          </a:p>
          <a:p>
            <a:pPr rtl="1">
              <a:buNone/>
            </a:pPr>
            <a:r>
              <a:rPr lang="en-US" dirty="0" smtClean="0">
                <a:solidFill>
                  <a:srgbClr val="FFFF00"/>
                </a:solidFill>
              </a:rPr>
              <a:t> explosive strength training and maximal load </a:t>
            </a:r>
            <a:endParaRPr lang="fa-IR" dirty="0" smtClean="0">
              <a:solidFill>
                <a:srgbClr val="FFFF00"/>
              </a:solidFill>
            </a:endParaRPr>
          </a:p>
          <a:p>
            <a:pPr rtl="1">
              <a:buNone/>
            </a:pPr>
            <a:r>
              <a:rPr lang="en-US" dirty="0" smtClean="0">
                <a:solidFill>
                  <a:srgbClr val="FFFF00"/>
                </a:solidFill>
              </a:rPr>
              <a:t>training</a:t>
            </a:r>
            <a:r>
              <a:rPr lang="fa-IR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 </a:t>
            </a:r>
            <a:r>
              <a:rPr lang="en-US" b="1" dirty="0" smtClean="0">
                <a:solidFill>
                  <a:srgbClr val="00B0F0"/>
                </a:solidFill>
              </a:rPr>
              <a:t>force = mass x acceleration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hlinkClick r:id="rId2"/>
              </a:rPr>
              <a:t>Rate of Force Development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Bottom line: As the RFD increases --&gt; the recruitment threshold of the more </a:t>
            </a:r>
            <a:r>
              <a:rPr lang="en-US" dirty="0" smtClean="0">
                <a:solidFill>
                  <a:srgbClr val="FF0000"/>
                </a:solidFill>
              </a:rPr>
              <a:t>powerful motor units decreases --&gt; more force is produced sooner in the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movement --&gt; heavier weights can be moved/athlete becomes more explosive in sport movements.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.timaji\Desktop\potential-training-adaptations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81000"/>
            <a:ext cx="8097299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098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.timaji\Desktop\neuromuscular-adaptations-to-training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61" y="762000"/>
            <a:ext cx="817773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.timaji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094220" cy="467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070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.timaji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729141" cy="493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950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.timaj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791200" cy="446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894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a-IR" sz="2400" dirty="0" smtClean="0">
                <a:solidFill>
                  <a:srgbClr val="FFFF00"/>
                </a:solidFill>
              </a:rPr>
              <a:t>شاخصهای کلی تمرین دایره ای برای افراد مبتدی و  با تجربه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5455" name="Group 95"/>
          <p:cNvGraphicFramePr>
            <a:graphicFrameLocks noGrp="1"/>
          </p:cNvGraphicFramePr>
          <p:nvPr>
            <p:ph type="tbl" idx="1"/>
          </p:nvPr>
        </p:nvGraphicFramePr>
        <p:xfrm>
          <a:off x="457200" y="1752600"/>
          <a:ext cx="8229600" cy="4648200"/>
        </p:xfrm>
        <a:graphic>
          <a:graphicData uri="http://schemas.openxmlformats.org/drawingml/2006/table">
            <a:tbl>
              <a:tblPr rtl="1"/>
              <a:tblGrid>
                <a:gridCol w="2743200"/>
                <a:gridCol w="2743200"/>
                <a:gridCol w="27432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متغیرهای تمرین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افراد مبتدی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ورزشکاران با تجربه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بار (اگر وزنه استفاده می شود)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30-40 درصد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40-60 درصد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تعداد ایستگاه در دایره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9-12 (15)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6-9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تعداد دایره در هر جلسه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2-3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3-5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مجموع زمان جلسه تمرین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20-25 دقیقه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30-40 دقیقه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فاصله استراحتی بین ایستگاه ها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90ثانیه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60 ثانیه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فا صله استراحتی بین دایره ها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2-3 دقیقه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1-2 دقیقه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تعداد جلسه در هفته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2-3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3-4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4038600" cy="4114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a-IR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a-IR" sz="2800" dirty="0" smtClean="0"/>
              <a:t>الگوی پیشنهادی برای افزایش بار تمرینات دایره ای</a:t>
            </a:r>
            <a:endParaRPr lang="en-US" sz="2800" dirty="0" smtClean="0"/>
          </a:p>
        </p:txBody>
      </p:sp>
      <p:graphicFrame>
        <p:nvGraphicFramePr>
          <p:cNvPr id="34857" name="Group 41"/>
          <p:cNvGraphicFramePr>
            <a:graphicFrameLocks noGrp="1"/>
          </p:cNvGraphicFramePr>
          <p:nvPr>
            <p:ph type="tbl" idx="1"/>
          </p:nvPr>
        </p:nvGraphicFramePr>
        <p:xfrm>
          <a:off x="250825" y="2349500"/>
          <a:ext cx="8662988" cy="2971800"/>
        </p:xfrm>
        <a:graphic>
          <a:graphicData uri="http://schemas.openxmlformats.org/drawingml/2006/table">
            <a:tbl>
              <a:tblPr rtl="1"/>
              <a:tblGrid>
                <a:gridCol w="957263"/>
                <a:gridCol w="1296987"/>
                <a:gridCol w="1223963"/>
                <a:gridCol w="1223962"/>
                <a:gridCol w="1223963"/>
                <a:gridCol w="936625"/>
                <a:gridCol w="1800225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هفته 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هفته 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هفته 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هفته 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هفته 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هفته 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ورزشکاران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با تجربه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70 درصد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60 درصد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50 درصد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60 درصد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50 درصد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40 درصد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بار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.timaji\Desktop\guidelines-for-various-strength-training-programs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609600"/>
            <a:ext cx="7239000" cy="538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94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67494"/>
            <a:ext cx="5715000" cy="1789906"/>
          </a:xfrm>
        </p:spPr>
        <p:txBody>
          <a:bodyPr/>
          <a:lstStyle/>
          <a:p>
            <a:pPr algn="ctr"/>
            <a:r>
              <a:rPr lang="en-US" dirty="0" smtClean="0"/>
              <a:t>TRAINING   SYSTEM  </a:t>
            </a:r>
            <a:endParaRPr lang="en-US" dirty="0"/>
          </a:p>
        </p:txBody>
      </p:sp>
      <p:pic>
        <p:nvPicPr>
          <p:cNvPr id="7170" name="Picture 2" descr="C:\Documents and Settings\d.timaji\Desktop\IMG_704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053" b="25895"/>
          <a:stretch>
            <a:fillRect/>
          </a:stretch>
        </p:blipFill>
        <p:spPr bwMode="auto">
          <a:xfrm>
            <a:off x="381000" y="1905000"/>
            <a:ext cx="5334000" cy="4118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5915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a-IR" sz="2800" dirty="0" smtClean="0"/>
              <a:t>چگونگی تعیین حداکثرارتفاع درپرش عمقی</a:t>
            </a:r>
            <a:endParaRPr lang="en-US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5338763" cy="457358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</a:rPr>
              <a:t>ابتداازورزشکارآزمون سارجنت بعمل می آید.سپس ورزشکارباپرش ازروی جعبه 45سانتی سعی میکندتانقطه پرش آزمون رالمس نماید.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</a:rPr>
              <a:t>درصورت موفقیت میتوان ازجعبه باارتفاع 15سانت بیشتراستفاده نمود.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</a:rPr>
              <a:t>اگرورزشکارنتواندبایستی ارتفاع جعبه کمترشود.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22532" name="Picture 10" descr="sgtju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828800"/>
            <a:ext cx="2786743" cy="42672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.timaji\Desktop\Resistance-training-progr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167563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.timaji\Desktop\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d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6019800" cy="44196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.timaji\Desktop\physiological-adaptations-to-strength-training-visual-bee-2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436970"/>
            <a:ext cx="7848600" cy="568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Athletes Aged 10-18</a:t>
            </a:r>
          </a:p>
          <a:p>
            <a:r>
              <a:rPr lang="en-US" dirty="0" smtClean="0"/>
              <a:t>SAPT's "cook '</a:t>
            </a:r>
            <a:r>
              <a:rPr lang="en-US" dirty="0" err="1" smtClean="0"/>
              <a:t>em</a:t>
            </a:r>
            <a:r>
              <a:rPr lang="en-US" dirty="0" smtClean="0"/>
              <a:t> slow" approach has taught thousands of developing athletes how to improve performance for the activities they love. </a:t>
            </a:r>
            <a:r>
              <a:rPr lang="en-US" dirty="0" smtClean="0">
                <a:solidFill>
                  <a:srgbClr val="FFFF00"/>
                </a:solidFill>
              </a:rPr>
              <a:t>Our focus is on building a foundation of proper mechanics to improve both sporting ability and reduction of </a:t>
            </a:r>
            <a:r>
              <a:rPr lang="en-US" dirty="0" err="1" smtClean="0">
                <a:solidFill>
                  <a:srgbClr val="FFFF00"/>
                </a:solidFill>
              </a:rPr>
              <a:t>injur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.timaji\Desktop\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685800"/>
            <a:ext cx="7010400" cy="514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.timaji\Desktop\14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781800" cy="44357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.timaji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143000"/>
            <a:ext cx="6477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.timaji\Desktop\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295400" y="838200"/>
            <a:ext cx="6310313" cy="4536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d.timaji\Desktop\39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143000" y="1524000"/>
            <a:ext cx="6705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.timaj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219200" y="1524000"/>
            <a:ext cx="6165894" cy="345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d.timaji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228600"/>
            <a:ext cx="4114800" cy="3200400"/>
          </a:xfrm>
          <a:prstGeom prst="rect">
            <a:avLst/>
          </a:prstGeom>
          <a:noFill/>
        </p:spPr>
      </p:pic>
      <p:pic>
        <p:nvPicPr>
          <p:cNvPr id="4" name="Picture 2" descr="C:\Documents and Settings\d.timaji\Desktop\762f1776d85a9731d780c888081b03e9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724400" y="990600"/>
            <a:ext cx="4124325" cy="5562599"/>
          </a:xfrm>
          <a:prstGeom prst="rect">
            <a:avLst/>
          </a:prstGeom>
          <a:noFill/>
        </p:spPr>
      </p:pic>
      <p:pic>
        <p:nvPicPr>
          <p:cNvPr id="5" name="Picture 2" descr="C:\Documents and Settings\d.timaji\Desktop\imag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581400"/>
            <a:ext cx="4038599" cy="2903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.timaji\Desktop\e833c10d69ed6de7c437023f9ab023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133600" y="1371600"/>
            <a:ext cx="4851400" cy="378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effectLst/>
              </a:rPr>
              <a:t>سازگاری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fa-IR" sz="2400" b="1" dirty="0" smtClean="0">
                <a:solidFill>
                  <a:srgbClr val="FFC000"/>
                </a:solidFill>
              </a:rPr>
              <a:t>هیپرتروفی فیبرهای عضلانی</a:t>
            </a:r>
          </a:p>
          <a:p>
            <a:pPr algn="r">
              <a:buNone/>
            </a:pPr>
            <a:r>
              <a:rPr lang="fa-IR" sz="2400" b="1" dirty="0" smtClean="0">
                <a:solidFill>
                  <a:srgbClr val="FFC000"/>
                </a:solidFill>
              </a:rPr>
              <a:t>افزایش قطر عضلات</a:t>
            </a:r>
          </a:p>
          <a:p>
            <a:pPr algn="r">
              <a:buNone/>
            </a:pPr>
            <a:r>
              <a:rPr lang="fa-IR" sz="2400" b="1" dirty="0" smtClean="0">
                <a:solidFill>
                  <a:srgbClr val="FFC000"/>
                </a:solidFill>
              </a:rPr>
              <a:t>افزایش ظرفیت گلیکولیتیکی عضلات</a:t>
            </a:r>
          </a:p>
          <a:p>
            <a:pPr algn="r">
              <a:buNone/>
            </a:pPr>
            <a:r>
              <a:rPr lang="fa-IR" sz="2400" b="1" dirty="0" smtClean="0">
                <a:solidFill>
                  <a:srgbClr val="FFC000"/>
                </a:solidFill>
              </a:rPr>
              <a:t>افزایش ظرفیت انجام تمرینات شدید و قدرتی</a:t>
            </a:r>
          </a:p>
          <a:p>
            <a:pPr algn="r">
              <a:buNone/>
            </a:pPr>
            <a:r>
              <a:rPr lang="fa-IR" sz="2400" b="1" dirty="0" smtClean="0">
                <a:solidFill>
                  <a:srgbClr val="FFC000"/>
                </a:solidFill>
              </a:rPr>
              <a:t>کاهش تراکم میتوکندری سلول</a:t>
            </a:r>
          </a:p>
          <a:p>
            <a:pPr algn="r">
              <a:buNone/>
            </a:pPr>
            <a:r>
              <a:rPr lang="fa-IR" sz="2400" b="1" dirty="0" smtClean="0">
                <a:solidFill>
                  <a:srgbClr val="FFC000"/>
                </a:solidFill>
              </a:rPr>
              <a:t>افزایش ظرفیت بافری عضله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d.timaji\Desktop\84bf7580a464060e655670b4566dc0b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66800" y="1143000"/>
            <a:ext cx="6096000" cy="4170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.timaji\Desktop\1d78339b7fe44053fb9027b7770b2a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046"/>
          <a:stretch>
            <a:fillRect/>
          </a:stretch>
        </p:blipFill>
        <p:spPr bwMode="auto">
          <a:xfrm>
            <a:off x="457200" y="914400"/>
            <a:ext cx="6705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.timaji\Desktop\images.jpg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3667125" cy="5676106"/>
          </a:xfrm>
          <a:prstGeom prst="rect">
            <a:avLst/>
          </a:prstGeom>
          <a:noFill/>
        </p:spPr>
      </p:pic>
      <p:pic>
        <p:nvPicPr>
          <p:cNvPr id="1027" name="Picture 3" descr="C:\Documents and Settings\d.timaji\Desktop\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657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d.timaji\Desktop\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400"/>
          <a:stretch>
            <a:fillRect/>
          </a:stretch>
        </p:blipFill>
        <p:spPr bwMode="auto">
          <a:xfrm>
            <a:off x="381000" y="3352800"/>
            <a:ext cx="4114800" cy="3101472"/>
          </a:xfrm>
          <a:prstGeom prst="rect">
            <a:avLst/>
          </a:prstGeom>
          <a:noFill/>
        </p:spPr>
      </p:pic>
      <p:pic>
        <p:nvPicPr>
          <p:cNvPr id="3" name="Picture 2" descr="C:\Documents and Settings\d.timaji\Desktop\IMG_7052.JPG"/>
          <p:cNvPicPr>
            <a:picLocks noChangeAspect="1" noChangeArrowheads="1"/>
          </p:cNvPicPr>
          <p:nvPr/>
        </p:nvPicPr>
        <p:blipFill>
          <a:blip r:embed="rId3" cstate="print"/>
          <a:srcRect l="43750" t="36667" r="21875" b="27197"/>
          <a:stretch>
            <a:fillRect/>
          </a:stretch>
        </p:blipFill>
        <p:spPr bwMode="auto">
          <a:xfrm>
            <a:off x="4724400" y="1371600"/>
            <a:ext cx="4191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.timaji\Desktop\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114800" cy="5236719"/>
          </a:xfrm>
          <a:prstGeom prst="rect">
            <a:avLst/>
          </a:prstGeom>
          <a:noFill/>
        </p:spPr>
      </p:pic>
      <p:pic>
        <p:nvPicPr>
          <p:cNvPr id="5" name="Picture 2" descr="C:\Documents and Settings\d.timaji\Desktop\3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233863" cy="523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.timaj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172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.timaji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36257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.timaji\Desktop\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010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>
                <a:solidFill>
                  <a:srgbClr val="FF0000"/>
                </a:solidFill>
                <a:effectLst/>
              </a:rPr>
              <a:t>عوامل موثر در سازگاری</a:t>
            </a:r>
            <a:endParaRPr lang="en-US" sz="4800">
              <a:solidFill>
                <a:srgbClr val="FF0000"/>
              </a:solidFill>
              <a:effectLst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sz="2800" b="1" dirty="0">
                <a:solidFill>
                  <a:srgbClr val="FFFF00"/>
                </a:solidFill>
                <a:effectLst/>
              </a:rPr>
              <a:t>بار تمرین (شدت و مدت)</a:t>
            </a:r>
          </a:p>
          <a:p>
            <a:pPr algn="r">
              <a:buNone/>
            </a:pPr>
            <a:r>
              <a:rPr lang="fa-IR" sz="2800" b="1" dirty="0">
                <a:solidFill>
                  <a:srgbClr val="FFFF00"/>
                </a:solidFill>
                <a:effectLst/>
              </a:rPr>
              <a:t>روش تمرین </a:t>
            </a:r>
          </a:p>
          <a:p>
            <a:pPr algn="r">
              <a:buNone/>
            </a:pPr>
            <a:r>
              <a:rPr lang="fa-IR" sz="2800" b="1" dirty="0">
                <a:solidFill>
                  <a:srgbClr val="FFFF00"/>
                </a:solidFill>
                <a:effectLst/>
              </a:rPr>
              <a:t>فرکانس تکرار تمرین </a:t>
            </a:r>
          </a:p>
          <a:p>
            <a:pPr algn="r">
              <a:buNone/>
            </a:pPr>
            <a:r>
              <a:rPr lang="fa-IR" sz="2800" b="1" dirty="0">
                <a:solidFill>
                  <a:srgbClr val="FFFF00"/>
                </a:solidFill>
                <a:effectLst/>
              </a:rPr>
              <a:t>محدودیت های ژنتیکی </a:t>
            </a:r>
          </a:p>
          <a:p>
            <a:pPr algn="r">
              <a:buNone/>
            </a:pPr>
            <a:r>
              <a:rPr lang="fa-IR" sz="2800" b="1" dirty="0">
                <a:solidFill>
                  <a:srgbClr val="FFFF00"/>
                </a:solidFill>
                <a:effectLst/>
              </a:rPr>
              <a:t>سطح آمادگی قبلی ورزشکار</a:t>
            </a:r>
            <a:endParaRPr lang="en-US" sz="2800" b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a-IR" dirty="0">
                <a:solidFill>
                  <a:srgbClr val="FFFF00"/>
                </a:solidFill>
                <a:effectLst/>
              </a:rPr>
              <a:t>ارتباط طول سارکومر و میزان نیرو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86020" name="Picture 4" descr="muscle-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252" y="1600200"/>
            <a:ext cx="7245548" cy="4711700"/>
          </a:xfrm>
          <a:noFill/>
          <a:ln w="57150">
            <a:solidFill>
              <a:srgbClr val="FF6600"/>
            </a:solidFill>
          </a:ln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muscle for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4006850" cy="3678237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5060" name="Picture 4" descr="muscles for fo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4191000" cy="3706813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0000"/>
                </a:solidFill>
                <a:effectLst/>
              </a:rPr>
              <a:t>سازگاری به تمرین</a:t>
            </a:r>
            <a:r>
              <a:rPr lang="fa-IR"/>
              <a:t> 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sz="2800" b="1" dirty="0">
                <a:solidFill>
                  <a:srgbClr val="FFFF00"/>
                </a:solidFill>
                <a:effectLst/>
              </a:rPr>
              <a:t>مرکزی: توسعه عملکرد قلبی عروقی</a:t>
            </a:r>
          </a:p>
          <a:p>
            <a:pPr algn="r"/>
            <a:endParaRPr lang="fa-IR" sz="2800" b="1" dirty="0">
              <a:solidFill>
                <a:srgbClr val="FFFF00"/>
              </a:solidFill>
              <a:effectLst/>
            </a:endParaRPr>
          </a:p>
          <a:p>
            <a:pPr algn="r">
              <a:buNone/>
            </a:pPr>
            <a:r>
              <a:rPr lang="fa-IR" sz="2800" b="1" dirty="0">
                <a:solidFill>
                  <a:srgbClr val="FFFF00"/>
                </a:solidFill>
                <a:effectLst/>
              </a:rPr>
              <a:t>محیطی: </a:t>
            </a:r>
            <a:r>
              <a:rPr lang="fa-IR" sz="2800" i="1" dirty="0">
                <a:solidFill>
                  <a:srgbClr val="00B050"/>
                </a:solidFill>
                <a:effectLst/>
                <a:cs typeface="0 Nasim Bold" pitchFamily="2" charset="-78"/>
              </a:rPr>
              <a:t>توسعه عملکرد موضعی عضلات</a:t>
            </a:r>
            <a:endParaRPr lang="en-US" sz="2800" i="1" dirty="0">
              <a:solidFill>
                <a:srgbClr val="00B050"/>
              </a:solidFill>
              <a:effectLst/>
              <a:cs typeface="0 Nasim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489</TotalTime>
  <Words>361</Words>
  <Application>Microsoft Office PowerPoint</Application>
  <PresentationFormat>On-screen Show (4:3)</PresentationFormat>
  <Paragraphs>90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Verve</vt:lpstr>
      <vt:lpstr>بسمه تعالی</vt:lpstr>
      <vt:lpstr>Slide 2</vt:lpstr>
      <vt:lpstr>Slide 3</vt:lpstr>
      <vt:lpstr>سازگاری</vt:lpstr>
      <vt:lpstr>Slide 5</vt:lpstr>
      <vt:lpstr>عوامل موثر در سازگاری</vt:lpstr>
      <vt:lpstr>ارتباط طول سارکومر و میزان نیرو</vt:lpstr>
      <vt:lpstr>Slide 8</vt:lpstr>
      <vt:lpstr>سازگاری به تمرین </vt:lpstr>
      <vt:lpstr>اصول</vt:lpstr>
      <vt:lpstr>ارتباط درد وخستگی عضلانی با نوع انقباض</vt:lpstr>
      <vt:lpstr>Slide 12</vt:lpstr>
      <vt:lpstr>Slide 13</vt:lpstr>
      <vt:lpstr>The Principle of Continuous Tension in Strength Training</vt:lpstr>
      <vt:lpstr>Slide 15</vt:lpstr>
      <vt:lpstr>RFD</vt:lpstr>
      <vt:lpstr>Rate of Force Development </vt:lpstr>
      <vt:lpstr>Slide 18</vt:lpstr>
      <vt:lpstr>Slide 19</vt:lpstr>
      <vt:lpstr>Slide 20</vt:lpstr>
      <vt:lpstr>Slide 21</vt:lpstr>
      <vt:lpstr>Slide 22</vt:lpstr>
      <vt:lpstr>شاخصهای کلی تمرین دایره ای برای افراد مبتدی و  با تجربه</vt:lpstr>
      <vt:lpstr>الگوی پیشنهادی برای افزایش بار تمرینات دایره ای</vt:lpstr>
      <vt:lpstr>Slide 25</vt:lpstr>
      <vt:lpstr>TRAINING   SYSTEM  </vt:lpstr>
      <vt:lpstr>چگونگی تعیین حداکثرارتفاع درپرش عمقی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d.timaji</dc:creator>
  <cp:lastModifiedBy>d.timaji</cp:lastModifiedBy>
  <cp:revision>64</cp:revision>
  <dcterms:created xsi:type="dcterms:W3CDTF">2020-01-07T05:32:09Z</dcterms:created>
  <dcterms:modified xsi:type="dcterms:W3CDTF">2020-01-15T08:39:17Z</dcterms:modified>
</cp:coreProperties>
</file>